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257" r:id="rId2"/>
    <p:sldId id="273" r:id="rId3"/>
    <p:sldId id="258" r:id="rId4"/>
    <p:sldId id="275" r:id="rId5"/>
    <p:sldId id="277" r:id="rId6"/>
    <p:sldId id="291" r:id="rId7"/>
    <p:sldId id="292" r:id="rId8"/>
    <p:sldId id="290" r:id="rId9"/>
    <p:sldId id="259" r:id="rId10"/>
    <p:sldId id="282" r:id="rId11"/>
    <p:sldId id="261" r:id="rId12"/>
    <p:sldId id="269" r:id="rId13"/>
    <p:sldId id="271" r:id="rId14"/>
    <p:sldId id="283" r:id="rId15"/>
    <p:sldId id="285" r:id="rId16"/>
    <p:sldId id="287" r:id="rId17"/>
  </p:sldIdLst>
  <p:sldSz cx="12192000" cy="6858000"/>
  <p:notesSz cx="6881813"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1" autoAdjust="0"/>
    <p:restoredTop sz="94660"/>
  </p:normalViewPr>
  <p:slideViewPr>
    <p:cSldViewPr snapToGrid="0">
      <p:cViewPr varScale="1">
        <p:scale>
          <a:sx n="128" d="100"/>
          <a:sy n="128" d="100"/>
        </p:scale>
        <p:origin x="3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466434"/>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sz="quarter" idx="1"/>
          </p:nvPr>
        </p:nvSpPr>
        <p:spPr>
          <a:xfrm>
            <a:off x="3898102" y="0"/>
            <a:ext cx="2982119" cy="466434"/>
          </a:xfrm>
          <a:prstGeom prst="rect">
            <a:avLst/>
          </a:prstGeom>
        </p:spPr>
        <p:txBody>
          <a:bodyPr vert="horz" lIns="92446" tIns="46223" rIns="92446" bIns="46223" rtlCol="0"/>
          <a:lstStyle>
            <a:lvl1pPr algn="r">
              <a:defRPr sz="1200"/>
            </a:lvl1pPr>
          </a:lstStyle>
          <a:p>
            <a:fld id="{5752BB6C-EDB2-4FC0-B539-C64EA2D0E9DB}" type="datetimeFigureOut">
              <a:rPr lang="en-US" smtClean="0"/>
              <a:t>3/16/23</a:t>
            </a:fld>
            <a:endParaRPr lang="en-US"/>
          </a:p>
        </p:txBody>
      </p:sp>
      <p:sp>
        <p:nvSpPr>
          <p:cNvPr id="4" name="Footer Placeholder 3"/>
          <p:cNvSpPr>
            <a:spLocks noGrp="1"/>
          </p:cNvSpPr>
          <p:nvPr>
            <p:ph type="ftr" sz="quarter" idx="2"/>
          </p:nvPr>
        </p:nvSpPr>
        <p:spPr>
          <a:xfrm>
            <a:off x="0" y="8829967"/>
            <a:ext cx="2982119" cy="466433"/>
          </a:xfrm>
          <a:prstGeom prst="rect">
            <a:avLst/>
          </a:prstGeom>
        </p:spPr>
        <p:txBody>
          <a:bodyPr vert="horz" lIns="92446" tIns="46223" rIns="92446" bIns="46223" rtlCol="0" anchor="b"/>
          <a:lstStyle>
            <a:lvl1pPr algn="l">
              <a:defRPr sz="1200"/>
            </a:lvl1pPr>
          </a:lstStyle>
          <a:p>
            <a:endParaRPr lang="en-US"/>
          </a:p>
        </p:txBody>
      </p:sp>
      <p:sp>
        <p:nvSpPr>
          <p:cNvPr id="5" name="Slide Number Placeholder 4"/>
          <p:cNvSpPr>
            <a:spLocks noGrp="1"/>
          </p:cNvSpPr>
          <p:nvPr>
            <p:ph type="sldNum" sz="quarter" idx="3"/>
          </p:nvPr>
        </p:nvSpPr>
        <p:spPr>
          <a:xfrm>
            <a:off x="3898102" y="8829967"/>
            <a:ext cx="2982119" cy="466433"/>
          </a:xfrm>
          <a:prstGeom prst="rect">
            <a:avLst/>
          </a:prstGeom>
        </p:spPr>
        <p:txBody>
          <a:bodyPr vert="horz" lIns="92446" tIns="46223" rIns="92446" bIns="46223" rtlCol="0" anchor="b"/>
          <a:lstStyle>
            <a:lvl1pPr algn="r">
              <a:defRPr sz="1200"/>
            </a:lvl1pPr>
          </a:lstStyle>
          <a:p>
            <a:fld id="{065DEE6B-91A0-4B0F-BDAD-FC2FAC87FA4B}"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2119" cy="466434"/>
          </a:xfrm>
          <a:prstGeom prst="rect">
            <a:avLst/>
          </a:prstGeom>
        </p:spPr>
        <p:txBody>
          <a:bodyPr vert="horz" lIns="92446" tIns="46223" rIns="92446" bIns="46223" rtlCol="0"/>
          <a:lstStyle>
            <a:lvl1pPr algn="l">
              <a:defRPr sz="1200"/>
            </a:lvl1pPr>
          </a:lstStyle>
          <a:p>
            <a:endParaRPr lang="en-US"/>
          </a:p>
        </p:txBody>
      </p:sp>
      <p:sp>
        <p:nvSpPr>
          <p:cNvPr id="3" name="Date Placeholder 2"/>
          <p:cNvSpPr>
            <a:spLocks noGrp="1"/>
          </p:cNvSpPr>
          <p:nvPr>
            <p:ph type="dt" idx="1"/>
          </p:nvPr>
        </p:nvSpPr>
        <p:spPr>
          <a:xfrm>
            <a:off x="3898102" y="0"/>
            <a:ext cx="2982119" cy="466434"/>
          </a:xfrm>
          <a:prstGeom prst="rect">
            <a:avLst/>
          </a:prstGeom>
        </p:spPr>
        <p:txBody>
          <a:bodyPr vert="horz" lIns="92446" tIns="46223" rIns="92446" bIns="46223" rtlCol="0"/>
          <a:lstStyle>
            <a:lvl1pPr algn="r">
              <a:defRPr sz="1200"/>
            </a:lvl1pPr>
          </a:lstStyle>
          <a:p>
            <a:fld id="{B8B1F7A3-D874-4A7B-9DE9-0BAF32B67B1E}" type="datetimeFigureOut">
              <a:rPr lang="en-US" smtClean="0"/>
              <a:t>3/16/23</a:t>
            </a:fld>
            <a:endParaRPr lang="en-US"/>
          </a:p>
        </p:txBody>
      </p:sp>
      <p:sp>
        <p:nvSpPr>
          <p:cNvPr id="4" name="Slide Image Placeholder 3"/>
          <p:cNvSpPr>
            <a:spLocks noGrp="1" noRot="1" noChangeAspect="1"/>
          </p:cNvSpPr>
          <p:nvPr>
            <p:ph type="sldImg" idx="2"/>
          </p:nvPr>
        </p:nvSpPr>
        <p:spPr>
          <a:xfrm>
            <a:off x="654050" y="1162050"/>
            <a:ext cx="5575300" cy="3136900"/>
          </a:xfrm>
          <a:prstGeom prst="rect">
            <a:avLst/>
          </a:prstGeom>
          <a:noFill/>
          <a:ln w="12700">
            <a:solidFill>
              <a:prstClr val="black"/>
            </a:solidFill>
          </a:ln>
        </p:spPr>
        <p:txBody>
          <a:bodyPr vert="horz" lIns="92446" tIns="46223" rIns="92446" bIns="46223" rtlCol="0" anchor="ctr"/>
          <a:lstStyle/>
          <a:p>
            <a:endParaRPr lang="en-US"/>
          </a:p>
        </p:txBody>
      </p:sp>
      <p:sp>
        <p:nvSpPr>
          <p:cNvPr id="5" name="Notes Placeholder 4"/>
          <p:cNvSpPr>
            <a:spLocks noGrp="1"/>
          </p:cNvSpPr>
          <p:nvPr>
            <p:ph type="body" sz="quarter" idx="3"/>
          </p:nvPr>
        </p:nvSpPr>
        <p:spPr>
          <a:xfrm>
            <a:off x="688182" y="4473892"/>
            <a:ext cx="5505450" cy="3660458"/>
          </a:xfrm>
          <a:prstGeom prst="rect">
            <a:avLst/>
          </a:prstGeom>
        </p:spPr>
        <p:txBody>
          <a:bodyPr vert="horz" lIns="92446" tIns="46223" rIns="92446" bIns="46223"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82119" cy="466433"/>
          </a:xfrm>
          <a:prstGeom prst="rect">
            <a:avLst/>
          </a:prstGeom>
        </p:spPr>
        <p:txBody>
          <a:bodyPr vert="horz" lIns="92446" tIns="46223" rIns="92446" bIns="46223" rtlCol="0" anchor="b"/>
          <a:lstStyle>
            <a:lvl1pPr algn="l">
              <a:defRPr sz="1200"/>
            </a:lvl1pPr>
          </a:lstStyle>
          <a:p>
            <a:endParaRPr lang="en-US"/>
          </a:p>
        </p:txBody>
      </p:sp>
      <p:sp>
        <p:nvSpPr>
          <p:cNvPr id="7" name="Slide Number Placeholder 6"/>
          <p:cNvSpPr>
            <a:spLocks noGrp="1"/>
          </p:cNvSpPr>
          <p:nvPr>
            <p:ph type="sldNum" sz="quarter" idx="5"/>
          </p:nvPr>
        </p:nvSpPr>
        <p:spPr>
          <a:xfrm>
            <a:off x="3898102" y="8829967"/>
            <a:ext cx="2982119" cy="466433"/>
          </a:xfrm>
          <a:prstGeom prst="rect">
            <a:avLst/>
          </a:prstGeom>
        </p:spPr>
        <p:txBody>
          <a:bodyPr vert="horz" lIns="92446" tIns="46223" rIns="92446" bIns="46223" rtlCol="0" anchor="b"/>
          <a:lstStyle>
            <a:lvl1pPr algn="r">
              <a:defRPr sz="1200"/>
            </a:lvl1pPr>
          </a:lstStyle>
          <a:p>
            <a:fld id="{26EB82AB-A728-463B-BBA3-77DA2E527C2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D8C9D9-F04C-413D-B83D-D5684CA9CFAE}"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D8C9D9-F04C-413D-B83D-D5684CA9CFAE}" type="slidenum">
              <a:rPr lang="en-US" smtClean="0"/>
              <a:t>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33C3FFE-9FD5-42C1-97F8-2833CB642698}" type="datetimeFigureOut">
              <a:rPr lang="en-US" smtClean="0"/>
              <a:t>3/16/23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33C3FFE-9FD5-42C1-97F8-2833CB642698}" type="datetimeFigureOut">
              <a:rPr lang="en-US" smtClean="0"/>
              <a:t>3/16/23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33C3FFE-9FD5-42C1-97F8-2833CB642698}" type="datetimeFigureOut">
              <a:rPr lang="en-US" smtClean="0"/>
              <a:t>3/16/23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3C3FFE-9FD5-42C1-97F8-2833CB642698}" type="datetimeFigureOut">
              <a:rPr lang="en-US" smtClean="0"/>
              <a:t>3/16/23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3C3FFE-9FD5-42C1-97F8-2833CB642698}" type="datetimeFigureOut">
              <a:rPr lang="en-US" smtClean="0"/>
              <a:t>3/16/23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33C3FFE-9FD5-42C1-97F8-2833CB642698}" type="datetimeFigureOut">
              <a:rPr lang="en-US" smtClean="0"/>
              <a:t>3/16/23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1B836F-A9F5-4B9F-961E-9E82749E95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3C3FFE-9FD5-42C1-97F8-2833CB642698}" type="datetimeFigureOut">
              <a:rPr lang="en-US" smtClean="0"/>
              <a:t>3/16/23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1B836F-A9F5-4B9F-961E-9E82749E95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84538" y="1676213"/>
            <a:ext cx="6037230" cy="707886"/>
          </a:xfrm>
          <a:prstGeom prst="rect">
            <a:avLst/>
          </a:prstGeom>
          <a:noFill/>
        </p:spPr>
        <p:txBody>
          <a:bodyPr wrap="none">
            <a:spAutoFit/>
            <a:scene3d>
              <a:camera prst="orthographicFront"/>
              <a:lightRig rig="soft" dir="t">
                <a:rot lat="0" lon="0" rev="15600000"/>
              </a:lightRig>
            </a:scene3d>
            <a:sp3d extrusionH="57150" prstMaterial="softEdge">
              <a:bevelT w="25400" h="38100"/>
            </a:sp3d>
          </a:bodyPr>
          <a:lstStyle/>
          <a:p>
            <a:pPr algn="ctr">
              <a:defRPr/>
            </a:pP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Báo</a:t>
            </a:r>
            <a:r>
              <a:rPr lang="en-US" sz="4000" b="1" kern="0" dirty="0">
                <a:solidFill>
                  <a:schemeClr val="accent5"/>
                </a:solidFill>
                <a:latin typeface="Times New Roman" panose="02020603050405020304" charset="0"/>
                <a:ea typeface="Times New Roman" panose="02020603050405020304" charset="0"/>
                <a:cs typeface="Times New Roman" panose="02020603050405020304" charset="0"/>
              </a:rPr>
              <a:t> </a:t>
            </a: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cáo</a:t>
            </a:r>
            <a:r>
              <a:rPr lang="en-US" sz="4000" b="1" kern="0" dirty="0">
                <a:solidFill>
                  <a:schemeClr val="accent5"/>
                </a:solidFill>
                <a:latin typeface="Times New Roman" panose="02020603050405020304" charset="0"/>
                <a:ea typeface="Times New Roman" panose="02020603050405020304" charset="0"/>
                <a:cs typeface="Times New Roman" panose="02020603050405020304" charset="0"/>
              </a:rPr>
              <a:t> </a:t>
            </a: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kết</a:t>
            </a:r>
            <a:r>
              <a:rPr lang="en-US" sz="4000" b="1" kern="0" dirty="0">
                <a:solidFill>
                  <a:schemeClr val="accent5"/>
                </a:solidFill>
                <a:latin typeface="Times New Roman" panose="02020603050405020304" charset="0"/>
                <a:ea typeface="Times New Roman" panose="02020603050405020304" charset="0"/>
                <a:cs typeface="Times New Roman" panose="02020603050405020304" charset="0"/>
              </a:rPr>
              <a:t> </a:t>
            </a: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quả</a:t>
            </a:r>
            <a:r>
              <a:rPr lang="en-US" sz="4000" b="1" kern="0" dirty="0">
                <a:solidFill>
                  <a:schemeClr val="accent5"/>
                </a:solidFill>
                <a:latin typeface="Times New Roman" panose="02020603050405020304" charset="0"/>
                <a:ea typeface="Times New Roman" panose="02020603050405020304" charset="0"/>
                <a:cs typeface="Times New Roman" panose="02020603050405020304" charset="0"/>
              </a:rPr>
              <a:t> </a:t>
            </a: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thực</a:t>
            </a:r>
            <a:r>
              <a:rPr lang="en-US" sz="4000" b="1" kern="0" dirty="0">
                <a:solidFill>
                  <a:schemeClr val="accent5"/>
                </a:solidFill>
                <a:latin typeface="Times New Roman" panose="02020603050405020304" charset="0"/>
                <a:ea typeface="Times New Roman" panose="02020603050405020304" charset="0"/>
                <a:cs typeface="Times New Roman" panose="02020603050405020304" charset="0"/>
              </a:rPr>
              <a:t> </a:t>
            </a:r>
            <a:r>
              <a:rPr lang="en-US" sz="4000" b="1" kern="0" dirty="0" err="1">
                <a:solidFill>
                  <a:schemeClr val="accent5"/>
                </a:solidFill>
                <a:latin typeface="Times New Roman" panose="02020603050405020304" charset="0"/>
                <a:ea typeface="Times New Roman" panose="02020603050405020304" charset="0"/>
                <a:cs typeface="Times New Roman" panose="02020603050405020304" charset="0"/>
              </a:rPr>
              <a:t>hành</a:t>
            </a:r>
            <a:endParaRPr lang="en-US" sz="4000" b="1" kern="0" dirty="0">
              <a:solidFill>
                <a:schemeClr val="accent5"/>
              </a:solidFill>
              <a:latin typeface="Times New Roman" panose="02020603050405020304" charset="0"/>
              <a:ea typeface="Times New Roman" panose="02020603050405020304" charset="0"/>
              <a:cs typeface="Times New Roman" panose="02020603050405020304" charset="0"/>
            </a:endParaRPr>
          </a:p>
        </p:txBody>
      </p:sp>
      <p:sp>
        <p:nvSpPr>
          <p:cNvPr id="5" name="TextBox 7"/>
          <p:cNvSpPr txBox="1">
            <a:spLocks noChangeArrowheads="1"/>
          </p:cNvSpPr>
          <p:nvPr/>
        </p:nvSpPr>
        <p:spPr bwMode="auto">
          <a:xfrm>
            <a:off x="1622367" y="2272867"/>
            <a:ext cx="9129716" cy="823752"/>
          </a:xfrm>
          <a:prstGeom prst="rect">
            <a:avLst/>
          </a:prstGeom>
          <a:noFill/>
          <a:ln w="9525">
            <a:noFill/>
            <a:miter lim="800000"/>
          </a:ln>
        </p:spPr>
        <p:style>
          <a:lnRef idx="2">
            <a:schemeClr val="accent4"/>
          </a:lnRef>
          <a:fillRef idx="1">
            <a:schemeClr val="lt1"/>
          </a:fillRef>
          <a:effectRef idx="0">
            <a:schemeClr val="accent4"/>
          </a:effectRef>
          <a:fontRef idx="minor">
            <a:schemeClr val="dk1"/>
          </a:fontRef>
        </p:style>
        <p:txBody>
          <a:bodyPr wrap="square">
            <a:spAutoFit/>
            <a:scene3d>
              <a:camera prst="orthographicFront"/>
              <a:lightRig rig="soft" dir="t">
                <a:rot lat="0" lon="0" rev="15600000"/>
              </a:lightRig>
            </a:scene3d>
            <a:sp3d extrusionH="57150" prstMaterial="softEdge">
              <a:bevelT w="25400" h="38100"/>
            </a:sp3d>
          </a:bodyPr>
          <a:lstStyle>
            <a:lvl1pPr eaLnBrk="0" hangingPunct="0">
              <a:defRPr sz="3200">
                <a:solidFill>
                  <a:schemeClr val="tx1"/>
                </a:solidFill>
                <a:latin typeface="Verdana" panose="020B0604030504040204" pitchFamily="34" charset="0"/>
              </a:defRPr>
            </a:lvl1pPr>
            <a:lvl2pPr marL="742950" indent="-285750" eaLnBrk="0" hangingPunct="0">
              <a:defRPr sz="3200">
                <a:solidFill>
                  <a:schemeClr val="tx1"/>
                </a:solidFill>
                <a:latin typeface="Verdana" panose="020B0604030504040204" pitchFamily="34" charset="0"/>
              </a:defRPr>
            </a:lvl2pPr>
            <a:lvl3pPr marL="1143000" indent="-228600" eaLnBrk="0" hangingPunct="0">
              <a:defRPr sz="3200">
                <a:solidFill>
                  <a:schemeClr val="tx1"/>
                </a:solidFill>
                <a:latin typeface="Verdana" panose="020B0604030504040204" pitchFamily="34" charset="0"/>
              </a:defRPr>
            </a:lvl3pPr>
            <a:lvl4pPr marL="1600200" indent="-228600" eaLnBrk="0" hangingPunct="0">
              <a:defRPr sz="3200">
                <a:solidFill>
                  <a:schemeClr val="tx1"/>
                </a:solidFill>
                <a:latin typeface="Verdana" panose="020B0604030504040204" pitchFamily="34" charset="0"/>
              </a:defRPr>
            </a:lvl4pPr>
            <a:lvl5pPr marL="2057400" indent="-228600" eaLnBrk="0" hangingPunct="0">
              <a:defRPr sz="3200">
                <a:solidFill>
                  <a:schemeClr val="tx1"/>
                </a:solidFill>
                <a:latin typeface="Verdana" panose="020B0604030504040204" pitchFamily="34" charset="0"/>
              </a:defRPr>
            </a:lvl5pPr>
            <a:lvl6pPr marL="2514600" indent="-228600" eaLnBrk="0" fontAlgn="base" hangingPunct="0">
              <a:spcBef>
                <a:spcPct val="0"/>
              </a:spcBef>
              <a:spcAft>
                <a:spcPct val="0"/>
              </a:spcAft>
              <a:defRPr sz="3200">
                <a:solidFill>
                  <a:schemeClr val="tx1"/>
                </a:solidFill>
                <a:latin typeface="Verdana" panose="020B0604030504040204" pitchFamily="34" charset="0"/>
              </a:defRPr>
            </a:lvl6pPr>
            <a:lvl7pPr marL="2971800" indent="-228600" eaLnBrk="0" fontAlgn="base" hangingPunct="0">
              <a:spcBef>
                <a:spcPct val="0"/>
              </a:spcBef>
              <a:spcAft>
                <a:spcPct val="0"/>
              </a:spcAft>
              <a:defRPr sz="3200">
                <a:solidFill>
                  <a:schemeClr val="tx1"/>
                </a:solidFill>
                <a:latin typeface="Verdana" panose="020B0604030504040204" pitchFamily="34" charset="0"/>
              </a:defRPr>
            </a:lvl7pPr>
            <a:lvl8pPr marL="3429000" indent="-228600" eaLnBrk="0" fontAlgn="base" hangingPunct="0">
              <a:spcBef>
                <a:spcPct val="0"/>
              </a:spcBef>
              <a:spcAft>
                <a:spcPct val="0"/>
              </a:spcAft>
              <a:defRPr sz="3200">
                <a:solidFill>
                  <a:schemeClr val="tx1"/>
                </a:solidFill>
                <a:latin typeface="Verdana" panose="020B0604030504040204" pitchFamily="34" charset="0"/>
              </a:defRPr>
            </a:lvl8pPr>
            <a:lvl9pPr marL="3886200" indent="-228600" eaLnBrk="0" fontAlgn="base" hangingPunct="0">
              <a:spcBef>
                <a:spcPct val="0"/>
              </a:spcBef>
              <a:spcAft>
                <a:spcPct val="0"/>
              </a:spcAft>
              <a:defRPr sz="3200">
                <a:solidFill>
                  <a:schemeClr val="tx1"/>
                </a:solidFill>
                <a:latin typeface="Verdana" panose="020B0604030504040204" pitchFamily="34" charset="0"/>
              </a:defRPr>
            </a:lvl9pPr>
          </a:lstStyle>
          <a:p>
            <a:pPr algn="ctr" eaLnBrk="1" hangingPunct="1">
              <a:lnSpc>
                <a:spcPct val="150000"/>
              </a:lnSpc>
              <a:defRPr/>
            </a:pPr>
            <a:r>
              <a:rPr lang="en-US" sz="3600" b="1" kern="0" dirty="0">
                <a:solidFill>
                  <a:schemeClr val="accent5"/>
                </a:solidFill>
                <a:latin typeface="Times New Roman" panose="02020603050405020304" charset="0"/>
                <a:ea typeface="Times New Roman" panose="02020603050405020304" charset="0"/>
                <a:cs typeface="Times New Roman" panose="02020603050405020304" charset="0"/>
              </a:rPr>
              <a:t>KỸ NĂNG </a:t>
            </a:r>
            <a:r>
              <a:rPr lang="en-US" sz="3600" b="1" kern="0" dirty="0">
                <a:solidFill>
                  <a:srgbClr val="00B050"/>
                </a:solidFill>
                <a:latin typeface="Times New Roman" panose="02020603050405020304" charset="0"/>
                <a:ea typeface="Times New Roman" panose="02020603050405020304" charset="0"/>
                <a:cs typeface="Times New Roman" panose="02020603050405020304" charset="0"/>
              </a:rPr>
              <a:t>KAIZEN &amp; 5S</a:t>
            </a:r>
          </a:p>
        </p:txBody>
      </p:sp>
      <p:sp>
        <p:nvSpPr>
          <p:cNvPr id="3" name="Rectangle 2"/>
          <p:cNvSpPr>
            <a:spLocks noChangeArrowheads="1"/>
          </p:cNvSpPr>
          <p:nvPr/>
        </p:nvSpPr>
        <p:spPr bwMode="auto">
          <a:xfrm>
            <a:off x="1524001"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spAutoFit/>
          </a:bodyPr>
          <a:lstStyle/>
          <a:p>
            <a:endParaRPr lang="en-US"/>
          </a:p>
        </p:txBody>
      </p:sp>
      <p:graphicFrame>
        <p:nvGraphicFramePr>
          <p:cNvPr id="7" name="Table 6"/>
          <p:cNvGraphicFramePr>
            <a:graphicFrameLocks noGrp="1"/>
          </p:cNvGraphicFramePr>
          <p:nvPr/>
        </p:nvGraphicFramePr>
        <p:xfrm>
          <a:off x="3796372" y="3429000"/>
          <a:ext cx="4781706" cy="914400"/>
        </p:xfrm>
        <a:graphic>
          <a:graphicData uri="http://schemas.openxmlformats.org/drawingml/2006/table">
            <a:tbl>
              <a:tblPr firstRow="1" bandRow="1">
                <a:tableStyleId>{BC89EF96-8CEA-46FF-86C4-4CE0E7609802}</a:tableStyleId>
              </a:tblPr>
              <a:tblGrid>
                <a:gridCol w="1706880">
                  <a:extLst>
                    <a:ext uri="{9D8B030D-6E8A-4147-A177-3AD203B41FA5}">
                      <a16:colId xmlns:a16="http://schemas.microsoft.com/office/drawing/2014/main" val="20000"/>
                    </a:ext>
                  </a:extLst>
                </a:gridCol>
                <a:gridCol w="1537451">
                  <a:extLst>
                    <a:ext uri="{9D8B030D-6E8A-4147-A177-3AD203B41FA5}">
                      <a16:colId xmlns:a16="http://schemas.microsoft.com/office/drawing/2014/main" val="20001"/>
                    </a:ext>
                  </a:extLst>
                </a:gridCol>
                <a:gridCol w="1537375">
                  <a:extLst>
                    <a:ext uri="{9D8B030D-6E8A-4147-A177-3AD203B41FA5}">
                      <a16:colId xmlns:a16="http://schemas.microsoft.com/office/drawing/2014/main" val="20002"/>
                    </a:ext>
                  </a:extLst>
                </a:gridCol>
              </a:tblGrid>
              <a:tr h="370840">
                <a:tc>
                  <a:txBody>
                    <a:bodyPr/>
                    <a:lstStyle/>
                    <a:p>
                      <a:pPr algn="ctr"/>
                      <a:r>
                        <a:rPr lang="en-US" sz="2400" dirty="0" err="1">
                          <a:latin typeface="Times New Roman" panose="02020603050405020304" charset="0"/>
                          <a:ea typeface="Times New Roman" panose="02020603050405020304" charset="0"/>
                          <a:cs typeface="Times New Roman" panose="02020603050405020304" charset="0"/>
                        </a:rPr>
                        <a:t>Họ</a:t>
                      </a:r>
                      <a:r>
                        <a:rPr lang="en-US" sz="2400" dirty="0">
                          <a:latin typeface="Times New Roman" panose="02020603050405020304" charset="0"/>
                          <a:ea typeface="Times New Roman" panose="02020603050405020304" charset="0"/>
                          <a:cs typeface="Times New Roman" panose="02020603050405020304" charset="0"/>
                        </a:rPr>
                        <a:t> </a:t>
                      </a:r>
                      <a:r>
                        <a:rPr lang="en-US" sz="2400" dirty="0" err="1">
                          <a:latin typeface="Times New Roman" panose="02020603050405020304" charset="0"/>
                          <a:ea typeface="Times New Roman" panose="02020603050405020304" charset="0"/>
                          <a:cs typeface="Times New Roman" panose="02020603050405020304" charset="0"/>
                        </a:rPr>
                        <a:t>và</a:t>
                      </a:r>
                      <a:r>
                        <a:rPr lang="en-US" sz="2400" dirty="0">
                          <a:latin typeface="Times New Roman" panose="02020603050405020304" charset="0"/>
                          <a:ea typeface="Times New Roman" panose="02020603050405020304" charset="0"/>
                          <a:cs typeface="Times New Roman" panose="02020603050405020304" charset="0"/>
                        </a:rPr>
                        <a:t> </a:t>
                      </a:r>
                      <a:r>
                        <a:rPr lang="en-US" sz="2400" dirty="0" err="1">
                          <a:latin typeface="Times New Roman" panose="02020603050405020304" charset="0"/>
                          <a:ea typeface="Times New Roman" panose="02020603050405020304" charset="0"/>
                          <a:cs typeface="Times New Roman" panose="02020603050405020304" charset="0"/>
                        </a:rPr>
                        <a:t>tên</a:t>
                      </a:r>
                      <a:endParaRPr lang="en-US" sz="2400" dirty="0">
                        <a:latin typeface="Times New Roman" panose="02020603050405020304" charset="0"/>
                        <a:ea typeface="Times New Roman" panose="02020603050405020304" charset="0"/>
                        <a:cs typeface="Times New Roman" panose="02020603050405020304" charset="0"/>
                      </a:endParaRPr>
                    </a:p>
                  </a:txBody>
                  <a:tcPr/>
                </a:tc>
                <a:tc>
                  <a:txBody>
                    <a:bodyPr/>
                    <a:lstStyle/>
                    <a:p>
                      <a:pPr algn="ctr"/>
                      <a:r>
                        <a:rPr lang="en-US" sz="2400" dirty="0">
                          <a:latin typeface="Times New Roman" panose="02020603050405020304" charset="0"/>
                          <a:ea typeface="Times New Roman" panose="02020603050405020304" charset="0"/>
                          <a:cs typeface="Times New Roman" panose="02020603050405020304" charset="0"/>
                        </a:rPr>
                        <a:t>MSSV</a:t>
                      </a:r>
                    </a:p>
                  </a:txBody>
                  <a:tcPr/>
                </a:tc>
                <a:tc>
                  <a:txBody>
                    <a:bodyPr/>
                    <a:lstStyle/>
                    <a:p>
                      <a:pPr algn="ctr"/>
                      <a:r>
                        <a:rPr lang="en-US" sz="2400" dirty="0">
                          <a:latin typeface="Times New Roman" panose="02020603050405020304" charset="0"/>
                          <a:ea typeface="Times New Roman" panose="02020603050405020304" charset="0"/>
                          <a:cs typeface="Times New Roman" panose="02020603050405020304" charset="0"/>
                        </a:rPr>
                        <a:t>NHÓM</a:t>
                      </a:r>
                    </a:p>
                  </a:txBody>
                  <a:tcPr/>
                </a:tc>
                <a:extLst>
                  <a:ext uri="{0D108BD9-81ED-4DB2-BD59-A6C34878D82A}">
                    <a16:rowId xmlns:a16="http://schemas.microsoft.com/office/drawing/2014/main" val="10000"/>
                  </a:ext>
                </a:extLst>
              </a:tr>
              <a:tr h="370840">
                <a:tc>
                  <a:txBody>
                    <a:bodyPr/>
                    <a:lstStyle/>
                    <a:p>
                      <a:pPr marL="0" lvl="0" indent="0" algn="l" rtl="0">
                        <a:spcBef>
                          <a:spcPts val="0"/>
                        </a:spcBef>
                        <a:spcAft>
                          <a:spcPts val="0"/>
                        </a:spcAft>
                        <a:buNone/>
                      </a:pPr>
                      <a:r>
                        <a:rPr lang="en-US" sz="2400" dirty="0" err="1">
                          <a:sym typeface="+mn-ea"/>
                        </a:rPr>
                        <a:t>Tạ</a:t>
                      </a:r>
                      <a:r>
                        <a:rPr lang="en-US" sz="2400" dirty="0">
                          <a:sym typeface="+mn-ea"/>
                        </a:rPr>
                        <a:t> </a:t>
                      </a:r>
                      <a:r>
                        <a:rPr lang="en-US" sz="2400" dirty="0" err="1">
                          <a:sym typeface="+mn-ea"/>
                        </a:rPr>
                        <a:t>Tiến</a:t>
                      </a:r>
                      <a:r>
                        <a:rPr lang="en-US" sz="2400" dirty="0">
                          <a:sym typeface="+mn-ea"/>
                        </a:rPr>
                        <a:t> </a:t>
                      </a:r>
                      <a:r>
                        <a:rPr lang="en-US" sz="2400" dirty="0" err="1">
                          <a:sym typeface="+mn-ea"/>
                        </a:rPr>
                        <a:t>Đạt</a:t>
                      </a:r>
                      <a:endParaRPr lang="en-US" sz="2400" dirty="0">
                        <a:latin typeface="Times New Roman" panose="02020603050405020304" charset="0"/>
                        <a:ea typeface="Times New Roman" panose="02020603050405020304" charset="0"/>
                        <a:cs typeface="Times New Roman" panose="02020603050405020304" charset="0"/>
                      </a:endParaRPr>
                    </a:p>
                  </a:txBody>
                  <a:tcPr/>
                </a:tc>
                <a:tc>
                  <a:txBody>
                    <a:bodyPr/>
                    <a:lstStyle/>
                    <a:p>
                      <a:r>
                        <a:rPr lang="en-US" sz="2400" dirty="0">
                          <a:sym typeface="+mn-ea"/>
                        </a:rPr>
                        <a:t>521H0442</a:t>
                      </a:r>
                      <a:endParaRPr lang="en-US" sz="2400" dirty="0">
                        <a:latin typeface="Times New Roman" panose="02020603050405020304" charset="0"/>
                        <a:ea typeface="Times New Roman" panose="02020603050405020304" charset="0"/>
                        <a:cs typeface="Times New Roman" panose="02020603050405020304" charset="0"/>
                      </a:endParaRPr>
                    </a:p>
                  </a:txBody>
                  <a:tcPr/>
                </a:tc>
                <a:tc>
                  <a:txBody>
                    <a:bodyPr/>
                    <a:lstStyle/>
                    <a:p>
                      <a:r>
                        <a:rPr lang="en-US" sz="2400" dirty="0">
                          <a:latin typeface="Times New Roman" panose="02020603050405020304"/>
                          <a:ea typeface="Times New Roman" panose="02020603050405020304"/>
                          <a:cs typeface="Times New Roman" panose="02020603050405020304"/>
                          <a:sym typeface="Times New Roman" panose="02020603050405020304"/>
                        </a:rPr>
                        <a:t>04</a:t>
                      </a:r>
                      <a:endParaRPr lang="en-US" sz="2400" dirty="0">
                        <a:latin typeface="Times New Roman" panose="02020603050405020304" charset="0"/>
                        <a:ea typeface="Times New Roman" panose="02020603050405020304" charset="0"/>
                        <a:cs typeface="Times New Roman" panose="02020603050405020304" charset="0"/>
                      </a:endParaRPr>
                    </a:p>
                  </a:txBody>
                  <a:tcPr/>
                </a:tc>
                <a:extLst>
                  <a:ext uri="{0D108BD9-81ED-4DB2-BD59-A6C34878D82A}">
                    <a16:rowId xmlns:a16="http://schemas.microsoft.com/office/drawing/2014/main" val="10001"/>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lgn="ctr">
              <a:buNone/>
            </a:pPr>
            <a:r>
              <a:rPr lang="en-US" sz="5000" b="1" dirty="0">
                <a:solidFill>
                  <a:schemeClr val="accent6"/>
                </a:solidFill>
                <a:latin typeface="Times New Roman" panose="02020603050405020304" charset="0"/>
                <a:cs typeface="Times New Roman" panose="02020603050405020304" charset="0"/>
              </a:rPr>
              <a:t>THỰC HIỆN 5S CÁ NHÂN </a:t>
            </a:r>
          </a:p>
          <a:p>
            <a:pPr marL="0" indent="0" algn="ctr">
              <a:buNone/>
            </a:pPr>
            <a:r>
              <a:rPr lang="en-US" sz="5000" b="1" dirty="0">
                <a:solidFill>
                  <a:schemeClr val="accent6"/>
                </a:solidFill>
                <a:latin typeface="Times New Roman" panose="02020603050405020304" charset="0"/>
                <a:cs typeface="Times New Roman" panose="02020603050405020304" charset="0"/>
              </a:rPr>
              <a:t>(SINH VIÊN THỰC HIỆN 5S)</a:t>
            </a:r>
          </a:p>
          <a:p>
            <a:endParaRPr lang="en-US" dirty="0">
              <a:solidFill>
                <a:schemeClr val="accent6"/>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5"/>
                </a:solidFill>
                <a:latin typeface="Times New Roman" panose="02020603050405020304" charset="0"/>
                <a:cs typeface="Times New Roman" panose="02020603050405020304" charset="0"/>
              </a:rPr>
              <a:t>Ngày 7/7 đến</a:t>
            </a:r>
            <a:r>
              <a:rPr lang="en-US" dirty="0">
                <a:solidFill>
                  <a:schemeClr val="accent5"/>
                </a:solidFill>
                <a:latin typeface="Times New Roman" panose="02020603050405020304" charset="0"/>
                <a:cs typeface="Times New Roman" panose="02020603050405020304" charset="0"/>
              </a:rPr>
              <a:t> </a:t>
            </a:r>
            <a:r>
              <a:rPr lang="en-US" dirty="0" err="1">
                <a:solidFill>
                  <a:schemeClr val="accent5"/>
                </a:solidFill>
                <a:latin typeface="Times New Roman" panose="02020603050405020304" charset="0"/>
                <a:cs typeface="Times New Roman" panose="02020603050405020304" charset="0"/>
              </a:rPr>
              <a:t>ngày 13/7</a:t>
            </a:r>
            <a:r>
              <a:rPr lang="en-US" dirty="0">
                <a:solidFill>
                  <a:schemeClr val="accent5"/>
                </a:solidFill>
                <a:latin typeface="Times New Roman" panose="02020603050405020304" charset="0"/>
                <a:cs typeface="Times New Roman" panose="02020603050405020304" charset="0"/>
              </a:rPr>
              <a:t> (</a:t>
            </a:r>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1)</a:t>
            </a:r>
          </a:p>
        </p:txBody>
      </p:sp>
      <p:sp>
        <p:nvSpPr>
          <p:cNvPr id="3" name="TextBox 2"/>
          <p:cNvSpPr txBox="1"/>
          <p:nvPr/>
        </p:nvSpPr>
        <p:spPr>
          <a:xfrm>
            <a:off x="433449" y="1403196"/>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Trước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7" name="TextBox 6"/>
          <p:cNvSpPr txBox="1"/>
          <p:nvPr/>
        </p:nvSpPr>
        <p:spPr>
          <a:xfrm>
            <a:off x="4466111" y="1319625"/>
            <a:ext cx="3259777" cy="477054"/>
          </a:xfrm>
          <a:prstGeom prst="rect">
            <a:avLst/>
          </a:prstGeom>
          <a:noFill/>
        </p:spPr>
        <p:txBody>
          <a:bodyPr wrap="square" rtlCol="0">
            <a:spAutoFit/>
          </a:bodyPr>
          <a:lstStyle/>
          <a:p>
            <a:pPr algn="ctr"/>
            <a:r>
              <a:rPr lang="en-US" sz="2500" dirty="0">
                <a:latin typeface="Times New Roman" panose="02020603050405020304" charset="0"/>
                <a:cs typeface="Times New Roman" panose="02020603050405020304" charset="0"/>
              </a:rPr>
              <a:t>Sau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8" name="TextBox 7"/>
          <p:cNvSpPr txBox="1"/>
          <p:nvPr/>
        </p:nvSpPr>
        <p:spPr>
          <a:xfrm>
            <a:off x="8629401" y="1319625"/>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Cách</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thực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hiện</a:t>
            </a:r>
            <a:endParaRPr lang="en-US" sz="2500" dirty="0">
              <a:latin typeface="Times New Roman" panose="02020603050405020304" charset="0"/>
              <a:cs typeface="Times New Roman" panose="02020603050405020304" charset="0"/>
            </a:endParaRPr>
          </a:p>
        </p:txBody>
      </p:sp>
      <p:sp>
        <p:nvSpPr>
          <p:cNvPr id="9" name="TextBox 7"/>
          <p:cNvSpPr txBox="1"/>
          <p:nvPr/>
        </p:nvSpPr>
        <p:spPr>
          <a:xfrm>
            <a:off x="8870739" y="1880330"/>
            <a:ext cx="3018439" cy="470789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sz="4000" i="1" dirty="0">
              <a:latin typeface="Times New Roman" panose="02020603050405020304" charset="0"/>
              <a:cs typeface="Times New Roman" panose="02020603050405020304" charset="0"/>
            </a:endParaRPr>
          </a:p>
          <a:p>
            <a:pPr algn="ctr"/>
            <a:r>
              <a:rPr lang="en-US" sz="2800" dirty="0" err="1">
                <a:latin typeface="Century Gothic" panose="020B0502020202020204"/>
                <a:ea typeface="Century Gothic" panose="020B0502020202020204"/>
                <a:cs typeface="Century Gothic" panose="020B0502020202020204"/>
                <a:sym typeface="Century Gothic" panose="020B0502020202020204"/>
              </a:rPr>
              <a:t>Đã</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áp</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dụng</a:t>
            </a:r>
            <a:r>
              <a:rPr lang="en-US" sz="2800" dirty="0">
                <a:latin typeface="Century Gothic" panose="020B0502020202020204"/>
                <a:ea typeface="Century Gothic" panose="020B0502020202020204"/>
                <a:cs typeface="Century Gothic" panose="020B0502020202020204"/>
                <a:sym typeface="Century Gothic" panose="020B0502020202020204"/>
              </a:rPr>
              <a:t> S1, S2, S3 </a:t>
            </a:r>
            <a:r>
              <a:rPr lang="en-US" sz="2800" dirty="0" err="1">
                <a:latin typeface="Century Gothic" panose="020B0502020202020204"/>
                <a:ea typeface="Century Gothic" panose="020B0502020202020204"/>
                <a:cs typeface="Century Gothic" panose="020B0502020202020204"/>
                <a:sym typeface="Century Gothic" panose="020B0502020202020204"/>
              </a:rPr>
              <a:t>vào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vào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việc</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dọn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dẹp</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bàn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học</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sao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cho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ngăn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nắp</a:t>
            </a:r>
            <a:endParaRPr sz="2800"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a:p>
            <a:pPr algn="ctr"/>
            <a:endParaRPr lang="en-US" sz="4000" dirty="0">
              <a:latin typeface="Times New Roman" panose="02020603050405020304" charset="0"/>
              <a:cs typeface="Times New Roman" panose="02020603050405020304" charset="0"/>
            </a:endParaRPr>
          </a:p>
          <a:p>
            <a:pPr algn="ctr"/>
            <a:endParaRPr lang="en-US" sz="4000" dirty="0">
              <a:latin typeface="Times New Roman" panose="02020603050405020304" charset="0"/>
              <a:cs typeface="Times New Roman" panose="02020603050405020304" charset="0"/>
            </a:endParaRPr>
          </a:p>
          <a:p>
            <a:pPr algn="ctr"/>
            <a:endParaRPr lang="en-US" sz="4000" dirty="0">
              <a:latin typeface="Times New Roman" panose="02020603050405020304" charset="0"/>
              <a:cs typeface="Times New Roman" panose="02020603050405020304" charset="0"/>
            </a:endParaRPr>
          </a:p>
        </p:txBody>
      </p:sp>
      <p:pic>
        <p:nvPicPr>
          <p:cNvPr id="4" name="Content Placeholder 3" descr="A picture containing text, indoor, shelf, cluttered&#10;&#10;Description automatically generated"/>
          <p:cNvPicPr>
            <a:picLocks noGrp="1" noChangeAspect="1"/>
          </p:cNvPicPr>
          <p:nvPr>
            <p:ph sz="half" idx="1"/>
          </p:nvPr>
        </p:nvPicPr>
        <p:blipFill>
          <a:blip r:embed="rId2"/>
          <a:stretch>
            <a:fillRect/>
          </a:stretch>
        </p:blipFill>
        <p:spPr>
          <a:xfrm>
            <a:off x="666750" y="1880235"/>
            <a:ext cx="3263265" cy="4351655"/>
          </a:xfrm>
          <a:prstGeom prst="rect">
            <a:avLst/>
          </a:prstGeom>
        </p:spPr>
      </p:pic>
      <p:pic>
        <p:nvPicPr>
          <p:cNvPr id="5" name="Content Placeholder 4" descr="A picture containing text, indoor, shelf, cluttered&#10;&#10;Description automatically generated"/>
          <p:cNvPicPr>
            <a:picLocks noGrp="1" noChangeAspect="1"/>
          </p:cNvPicPr>
          <p:nvPr>
            <p:ph sz="half" idx="2"/>
          </p:nvPr>
        </p:nvPicPr>
        <p:blipFill>
          <a:blip r:embed="rId3"/>
          <a:stretch>
            <a:fillRect/>
          </a:stretch>
        </p:blipFill>
        <p:spPr>
          <a:xfrm>
            <a:off x="4768850" y="1796415"/>
            <a:ext cx="3263265" cy="435165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02870"/>
            <a:ext cx="10515600" cy="1325563"/>
          </a:xfrm>
        </p:spPr>
        <p:txBody>
          <a:bodyPr/>
          <a:lstStyle/>
          <a:p>
            <a:r>
              <a:rPr lang="en-US" dirty="0" err="1">
                <a:solidFill>
                  <a:schemeClr val="accent5"/>
                </a:solidFill>
                <a:latin typeface="Times New Roman" panose="02020603050405020304" charset="0"/>
                <a:cs typeface="Times New Roman" panose="02020603050405020304" charset="0"/>
              </a:rPr>
              <a:t>Ngày</a:t>
            </a:r>
            <a:r>
              <a:rPr lang="en-US" dirty="0">
                <a:solidFill>
                  <a:schemeClr val="accent5"/>
                </a:solidFill>
                <a:latin typeface="Times New Roman" panose="02020603050405020304" charset="0"/>
                <a:cs typeface="Times New Roman" panose="02020603050405020304" charset="0"/>
              </a:rPr>
              <a:t> 14/7 </a:t>
            </a:r>
            <a:r>
              <a:rPr lang="en-US" dirty="0" err="1">
                <a:solidFill>
                  <a:schemeClr val="accent5"/>
                </a:solidFill>
                <a:latin typeface="Times New Roman" panose="02020603050405020304" charset="0"/>
                <a:cs typeface="Times New Roman" panose="02020603050405020304" charset="0"/>
              </a:rPr>
              <a:t>đến</a:t>
            </a:r>
            <a:r>
              <a:rPr lang="en-US" dirty="0">
                <a:solidFill>
                  <a:schemeClr val="accent5"/>
                </a:solidFill>
                <a:latin typeface="Times New Roman" panose="02020603050405020304" charset="0"/>
                <a:cs typeface="Times New Roman" panose="02020603050405020304" charset="0"/>
              </a:rPr>
              <a:t> </a:t>
            </a:r>
            <a:r>
              <a:rPr lang="en-US" dirty="0" err="1">
                <a:solidFill>
                  <a:schemeClr val="accent5"/>
                </a:solidFill>
                <a:latin typeface="Times New Roman" panose="02020603050405020304" charset="0"/>
                <a:cs typeface="Times New Roman" panose="02020603050405020304" charset="0"/>
              </a:rPr>
              <a:t>ngày </a:t>
            </a:r>
            <a:r>
              <a:rPr lang="en-US" dirty="0">
                <a:solidFill>
                  <a:schemeClr val="accent5"/>
                </a:solidFill>
                <a:latin typeface="Times New Roman" panose="02020603050405020304" charset="0"/>
                <a:cs typeface="Times New Roman" panose="02020603050405020304" charset="0"/>
              </a:rPr>
              <a:t>21/7 (</a:t>
            </a:r>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2)</a:t>
            </a:r>
            <a:endParaRPr lang="en-US" dirty="0">
              <a:solidFill>
                <a:srgbClr val="FF0000"/>
              </a:solidFill>
            </a:endParaRPr>
          </a:p>
        </p:txBody>
      </p:sp>
      <p:sp>
        <p:nvSpPr>
          <p:cNvPr id="5" name="TextBox 4"/>
          <p:cNvSpPr txBox="1"/>
          <p:nvPr/>
        </p:nvSpPr>
        <p:spPr>
          <a:xfrm>
            <a:off x="289828" y="1035061"/>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Trước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6" name="TextBox 5"/>
          <p:cNvSpPr txBox="1"/>
          <p:nvPr/>
        </p:nvSpPr>
        <p:spPr>
          <a:xfrm>
            <a:off x="4497651" y="951490"/>
            <a:ext cx="3259777" cy="477054"/>
          </a:xfrm>
          <a:prstGeom prst="rect">
            <a:avLst/>
          </a:prstGeom>
          <a:noFill/>
        </p:spPr>
        <p:txBody>
          <a:bodyPr wrap="square" rtlCol="0">
            <a:spAutoFit/>
          </a:bodyPr>
          <a:lstStyle/>
          <a:p>
            <a:pPr algn="ctr"/>
            <a:r>
              <a:rPr lang="en-US" sz="2500" dirty="0">
                <a:latin typeface="Times New Roman" panose="02020603050405020304" charset="0"/>
                <a:cs typeface="Times New Roman" panose="02020603050405020304" charset="0"/>
              </a:rPr>
              <a:t>Sau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7" name="TextBox 6"/>
          <p:cNvSpPr txBox="1"/>
          <p:nvPr/>
        </p:nvSpPr>
        <p:spPr>
          <a:xfrm>
            <a:off x="8485780" y="951490"/>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Cách</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thực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hiện</a:t>
            </a:r>
            <a:endParaRPr lang="en-US" sz="2500" dirty="0">
              <a:latin typeface="Times New Roman" panose="02020603050405020304" charset="0"/>
              <a:cs typeface="Times New Roman" panose="02020603050405020304" charset="0"/>
            </a:endParaRPr>
          </a:p>
        </p:txBody>
      </p:sp>
      <p:sp>
        <p:nvSpPr>
          <p:cNvPr id="8" name="TextBox 7"/>
          <p:cNvSpPr txBox="1"/>
          <p:nvPr/>
        </p:nvSpPr>
        <p:spPr>
          <a:xfrm>
            <a:off x="8642396" y="1960035"/>
            <a:ext cx="3103162" cy="470789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US" sz="4000" i="1" dirty="0">
              <a:latin typeface="Times New Roman" panose="02020603050405020304" charset="0"/>
              <a:cs typeface="Times New Roman" panose="02020603050405020304" charset="0"/>
            </a:endParaRPr>
          </a:p>
          <a:p>
            <a:pPr algn="ctr"/>
            <a:r>
              <a:rPr lang="en-US" sz="2800" dirty="0" err="1">
                <a:latin typeface="Century Gothic" panose="020B0502020202020204"/>
                <a:ea typeface="Century Gothic" panose="020B0502020202020204"/>
                <a:cs typeface="Century Gothic" panose="020B0502020202020204"/>
                <a:sym typeface="Century Gothic" panose="020B0502020202020204"/>
              </a:rPr>
              <a:t>Đã</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áp</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dụng</a:t>
            </a:r>
            <a:r>
              <a:rPr lang="en-US" sz="2800" dirty="0">
                <a:latin typeface="Century Gothic" panose="020B0502020202020204"/>
                <a:ea typeface="Century Gothic" panose="020B0502020202020204"/>
                <a:cs typeface="Century Gothic" panose="020B0502020202020204"/>
                <a:sym typeface="Century Gothic" panose="020B0502020202020204"/>
              </a:rPr>
              <a:t> S1, S2 </a:t>
            </a:r>
            <a:r>
              <a:rPr lang="en-US" sz="2800" dirty="0" err="1">
                <a:latin typeface="Century Gothic" panose="020B0502020202020204"/>
                <a:ea typeface="Century Gothic" panose="020B0502020202020204"/>
                <a:cs typeface="Century Gothic" panose="020B0502020202020204"/>
                <a:sym typeface="Century Gothic" panose="020B0502020202020204"/>
              </a:rPr>
              <a:t>và</a:t>
            </a:r>
            <a:r>
              <a:rPr lang="en-US" sz="2800" dirty="0">
                <a:latin typeface="Century Gothic" panose="020B0502020202020204"/>
                <a:ea typeface="Century Gothic" panose="020B0502020202020204"/>
                <a:cs typeface="Century Gothic" panose="020B0502020202020204"/>
                <a:sym typeface="Century Gothic" panose="020B0502020202020204"/>
              </a:rPr>
              <a:t> S3 </a:t>
            </a:r>
            <a:r>
              <a:rPr lang="en-US" sz="2800" dirty="0" err="1">
                <a:latin typeface="Century Gothic" panose="020B0502020202020204"/>
                <a:ea typeface="Century Gothic" panose="020B0502020202020204"/>
                <a:cs typeface="Century Gothic" panose="020B0502020202020204"/>
                <a:sym typeface="Century Gothic" panose="020B0502020202020204"/>
              </a:rPr>
              <a:t>vào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việc</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dọn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dẹp</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tủ</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quần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áo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sao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cho</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gọn</a:t>
            </a:r>
            <a:r>
              <a:rPr lang="en-US" sz="2800" dirty="0">
                <a:latin typeface="Century Gothic" panose="020B0502020202020204"/>
                <a:ea typeface="Century Gothic" panose="020B0502020202020204"/>
                <a:cs typeface="Century Gothic" panose="020B0502020202020204"/>
                <a:sym typeface="Century Gothic" panose="020B0502020202020204"/>
              </a:rPr>
              <a:t> </a:t>
            </a:r>
            <a:r>
              <a:rPr lang="en-US" sz="2800" dirty="0" err="1">
                <a:latin typeface="Century Gothic" panose="020B0502020202020204"/>
                <a:ea typeface="Century Gothic" panose="020B0502020202020204"/>
                <a:cs typeface="Century Gothic" panose="020B0502020202020204"/>
                <a:sym typeface="Century Gothic" panose="020B0502020202020204"/>
              </a:rPr>
              <a:t>gàng</a:t>
            </a:r>
            <a:endParaRPr sz="2800" dirty="0">
              <a:solidFill>
                <a:schemeClr val="dk1"/>
              </a:solidFill>
              <a:latin typeface="Century Gothic" panose="020B0502020202020204"/>
              <a:ea typeface="Century Gothic" panose="020B0502020202020204"/>
              <a:cs typeface="Century Gothic" panose="020B0502020202020204"/>
              <a:sym typeface="Century Gothic" panose="020B0502020202020204"/>
            </a:endParaRPr>
          </a:p>
          <a:p>
            <a:pPr algn="ctr"/>
            <a:endParaRPr lang="en-US" sz="4000" dirty="0">
              <a:latin typeface="Times New Roman" panose="02020603050405020304" charset="0"/>
              <a:cs typeface="Times New Roman" panose="02020603050405020304" charset="0"/>
            </a:endParaRPr>
          </a:p>
          <a:p>
            <a:pPr algn="ctr"/>
            <a:endParaRPr lang="en-US" sz="4000" dirty="0">
              <a:latin typeface="Times New Roman" panose="02020603050405020304" charset="0"/>
              <a:cs typeface="Times New Roman" panose="02020603050405020304" charset="0"/>
            </a:endParaRPr>
          </a:p>
          <a:p>
            <a:pPr algn="ctr"/>
            <a:endParaRPr lang="en-US" sz="4000" dirty="0">
              <a:latin typeface="Times New Roman" panose="02020603050405020304" charset="0"/>
              <a:cs typeface="Times New Roman" panose="02020603050405020304" charset="0"/>
            </a:endParaRPr>
          </a:p>
        </p:txBody>
      </p:sp>
      <p:pic>
        <p:nvPicPr>
          <p:cNvPr id="3" name="Content Placeholder 2" descr="A picture containing person, dressed&#10;&#10;Description automatically generated"/>
          <p:cNvPicPr>
            <a:picLocks noGrp="1" noChangeAspect="1"/>
          </p:cNvPicPr>
          <p:nvPr>
            <p:ph sz="half" idx="1"/>
          </p:nvPr>
        </p:nvPicPr>
        <p:blipFill>
          <a:blip r:embed="rId2"/>
          <a:stretch>
            <a:fillRect/>
          </a:stretch>
        </p:blipFill>
        <p:spPr>
          <a:xfrm>
            <a:off x="703580" y="1825625"/>
            <a:ext cx="3263265" cy="4351655"/>
          </a:xfrm>
          <a:prstGeom prst="rect">
            <a:avLst/>
          </a:prstGeom>
        </p:spPr>
      </p:pic>
      <p:pic>
        <p:nvPicPr>
          <p:cNvPr id="9" name="Content Placeholder 8" descr="A picture containing person, wearing, dressed, clothing&#10;&#10;Description automatically generated"/>
          <p:cNvPicPr>
            <a:picLocks noGrp="1" noChangeAspect="1"/>
          </p:cNvPicPr>
          <p:nvPr>
            <p:ph sz="half" idx="2"/>
          </p:nvPr>
        </p:nvPicPr>
        <p:blipFill>
          <a:blip r:embed="rId3"/>
          <a:stretch>
            <a:fillRect/>
          </a:stretch>
        </p:blipFill>
        <p:spPr>
          <a:xfrm>
            <a:off x="4832985" y="1760855"/>
            <a:ext cx="3263265" cy="43516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5"/>
                </a:solidFill>
                <a:latin typeface="Times New Roman" panose="02020603050405020304" charset="0"/>
                <a:cs typeface="Times New Roman" panose="02020603050405020304" charset="0"/>
              </a:rPr>
              <a:t>Ngày 22/7 đến</a:t>
            </a:r>
            <a:r>
              <a:rPr lang="en-US" dirty="0">
                <a:solidFill>
                  <a:schemeClr val="accent5"/>
                </a:solidFill>
                <a:latin typeface="Times New Roman" panose="02020603050405020304" charset="0"/>
                <a:cs typeface="Times New Roman" panose="02020603050405020304" charset="0"/>
              </a:rPr>
              <a:t> </a:t>
            </a:r>
            <a:r>
              <a:rPr lang="en-US" dirty="0" err="1">
                <a:solidFill>
                  <a:schemeClr val="accent5"/>
                </a:solidFill>
                <a:latin typeface="Times New Roman" panose="02020603050405020304" charset="0"/>
                <a:cs typeface="Times New Roman" panose="02020603050405020304" charset="0"/>
              </a:rPr>
              <a:t>ngày</a:t>
            </a:r>
            <a:r>
              <a:rPr lang="en-US" dirty="0">
                <a:solidFill>
                  <a:schemeClr val="accent5"/>
                </a:solidFill>
                <a:latin typeface="Times New Roman" panose="02020603050405020304" charset="0"/>
                <a:cs typeface="Times New Roman" panose="02020603050405020304" charset="0"/>
              </a:rPr>
              <a:t> 28/7 (</a:t>
            </a:r>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3)</a:t>
            </a:r>
            <a:endParaRPr lang="en-US" dirty="0">
              <a:solidFill>
                <a:srgbClr val="FF0000"/>
              </a:solidFill>
            </a:endParaRPr>
          </a:p>
        </p:txBody>
      </p:sp>
      <p:sp>
        <p:nvSpPr>
          <p:cNvPr id="5" name="TextBox 4"/>
          <p:cNvSpPr txBox="1"/>
          <p:nvPr/>
        </p:nvSpPr>
        <p:spPr>
          <a:xfrm>
            <a:off x="433449" y="1403196"/>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Trước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6" name="TextBox 5"/>
          <p:cNvSpPr txBox="1"/>
          <p:nvPr/>
        </p:nvSpPr>
        <p:spPr>
          <a:xfrm>
            <a:off x="4641272" y="1319625"/>
            <a:ext cx="3259777" cy="477054"/>
          </a:xfrm>
          <a:prstGeom prst="rect">
            <a:avLst/>
          </a:prstGeom>
          <a:noFill/>
        </p:spPr>
        <p:txBody>
          <a:bodyPr wrap="square" rtlCol="0">
            <a:spAutoFit/>
          </a:bodyPr>
          <a:lstStyle/>
          <a:p>
            <a:pPr algn="ctr"/>
            <a:r>
              <a:rPr lang="en-US" sz="2500" dirty="0">
                <a:latin typeface="Times New Roman" panose="02020603050405020304" charset="0"/>
                <a:cs typeface="Times New Roman" panose="02020603050405020304" charset="0"/>
              </a:rPr>
              <a:t>Sau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sp>
        <p:nvSpPr>
          <p:cNvPr id="7" name="TextBox 6"/>
          <p:cNvSpPr txBox="1"/>
          <p:nvPr/>
        </p:nvSpPr>
        <p:spPr>
          <a:xfrm>
            <a:off x="8629401" y="1319625"/>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Cách</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thực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hiện</a:t>
            </a:r>
            <a:endParaRPr lang="en-US" sz="2500" dirty="0">
              <a:latin typeface="Times New Roman" panose="02020603050405020304" charset="0"/>
              <a:cs typeface="Times New Roman" panose="02020603050405020304" charset="0"/>
            </a:endParaRPr>
          </a:p>
        </p:txBody>
      </p:sp>
      <p:sp>
        <p:nvSpPr>
          <p:cNvPr id="8" name="TextBox 7"/>
          <p:cNvSpPr txBox="1"/>
          <p:nvPr/>
        </p:nvSpPr>
        <p:spPr>
          <a:xfrm>
            <a:off x="8679861" y="1987975"/>
            <a:ext cx="3159080" cy="397031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vi-VN" sz="2800" dirty="0">
                <a:latin typeface="Times New Roman" panose="02020603050405020304" charset="0"/>
                <a:cs typeface="Times New Roman" panose="02020603050405020304" charset="0"/>
              </a:rPr>
              <a:t>Tôi đã áp dụng phương pháp 5S để sắp xếp các tệp tin và thư mục trên laptop cá nhân của mình, giúp tăng cường tính ngăn nắp và dễ dàng quản lý hơn.</a:t>
            </a:r>
          </a:p>
        </p:txBody>
      </p:sp>
      <p:pic>
        <p:nvPicPr>
          <p:cNvPr id="10" name="Content Placeholder 9" descr="2022-08-02 (3)"/>
          <p:cNvPicPr>
            <a:picLocks noGrp="1" noChangeAspect="1"/>
          </p:cNvPicPr>
          <p:nvPr>
            <p:ph sz="half" idx="1"/>
          </p:nvPr>
        </p:nvPicPr>
        <p:blipFill>
          <a:blip r:embed="rId2"/>
          <a:stretch>
            <a:fillRect/>
          </a:stretch>
        </p:blipFill>
        <p:spPr>
          <a:xfrm>
            <a:off x="745490" y="2252345"/>
            <a:ext cx="3298825" cy="1756410"/>
          </a:xfrm>
          <a:prstGeom prst="rect">
            <a:avLst/>
          </a:prstGeom>
        </p:spPr>
      </p:pic>
      <p:pic>
        <p:nvPicPr>
          <p:cNvPr id="11" name="Content Placeholder 10" descr="2022-08-02 (2)"/>
          <p:cNvPicPr>
            <a:picLocks noGrp="1" noChangeAspect="1"/>
          </p:cNvPicPr>
          <p:nvPr>
            <p:ph sz="half" idx="2"/>
          </p:nvPr>
        </p:nvPicPr>
        <p:blipFill>
          <a:blip r:embed="rId3"/>
          <a:stretch>
            <a:fillRect/>
          </a:stretch>
        </p:blipFill>
        <p:spPr>
          <a:xfrm>
            <a:off x="4967605" y="2307590"/>
            <a:ext cx="3289935" cy="17564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399309" y="1381125"/>
            <a:ext cx="9144000" cy="3173867"/>
          </a:xfrm>
        </p:spPr>
        <p:txBody>
          <a:bodyPr>
            <a:normAutofit fontScale="90000"/>
          </a:bodyPr>
          <a:lstStyle/>
          <a:p>
            <a:r>
              <a:rPr lang="en-US" b="1" dirty="0">
                <a:solidFill>
                  <a:schemeClr val="accent6"/>
                </a:solidFill>
                <a:latin typeface="Times New Roman" panose="02020603050405020304" charset="0"/>
                <a:cs typeface="Times New Roman" panose="02020603050405020304" charset="0"/>
              </a:rPr>
              <a:t>KẾT QUẢ THỰC HIỆN 5S TRONG CUỘC SỐNG DO SINH VIÊN SƯU TẦM</a:t>
            </a:r>
            <a:br>
              <a:rPr lang="en-US" b="1" dirty="0">
                <a:solidFill>
                  <a:schemeClr val="accent6"/>
                </a:solidFill>
                <a:latin typeface="Times New Roman" panose="02020603050405020304" charset="0"/>
                <a:cs typeface="Times New Roman" panose="02020603050405020304" charset="0"/>
              </a:rPr>
            </a:br>
            <a:endParaRPr lang="en-US" dirty="0">
              <a:solidFill>
                <a:schemeClr val="accent6"/>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solidFill>
                  <a:schemeClr val="accent5"/>
                </a:solidFill>
              </a:rPr>
              <a:t>TRƯỜNG HỢP 1: Phòng thí nghiệm của trường</a:t>
            </a:r>
          </a:p>
        </p:txBody>
      </p:sp>
      <p:sp>
        <p:nvSpPr>
          <p:cNvPr id="8" name="TextBox 7"/>
          <p:cNvSpPr txBox="1"/>
          <p:nvPr/>
        </p:nvSpPr>
        <p:spPr>
          <a:xfrm>
            <a:off x="2582894" y="1397672"/>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Trước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 (</a:t>
            </a:r>
            <a:r>
              <a:rPr lang="en-US" sz="2500" dirty="0" err="1">
                <a:latin typeface="Times New Roman" panose="02020603050405020304" charset="0"/>
                <a:cs typeface="Times New Roman" panose="02020603050405020304" charset="0"/>
              </a:rPr>
              <a:t>nếu</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có</a:t>
            </a:r>
            <a:r>
              <a:rPr lang="en-US" sz="2500" dirty="0">
                <a:latin typeface="Times New Roman" panose="02020603050405020304" charset="0"/>
                <a:cs typeface="Times New Roman" panose="02020603050405020304" charset="0"/>
              </a:rPr>
              <a:t>)</a:t>
            </a:r>
          </a:p>
        </p:txBody>
      </p:sp>
      <p:sp>
        <p:nvSpPr>
          <p:cNvPr id="9" name="TextBox 8"/>
          <p:cNvSpPr txBox="1"/>
          <p:nvPr/>
        </p:nvSpPr>
        <p:spPr>
          <a:xfrm>
            <a:off x="6220701" y="1325564"/>
            <a:ext cx="3259777" cy="477054"/>
          </a:xfrm>
          <a:prstGeom prst="rect">
            <a:avLst/>
          </a:prstGeom>
          <a:noFill/>
        </p:spPr>
        <p:txBody>
          <a:bodyPr wrap="square" rtlCol="0">
            <a:spAutoFit/>
          </a:bodyPr>
          <a:lstStyle/>
          <a:p>
            <a:pPr algn="ctr"/>
            <a:r>
              <a:rPr lang="en-US" sz="2500" dirty="0">
                <a:latin typeface="Times New Roman" panose="02020603050405020304" charset="0"/>
                <a:cs typeface="Times New Roman" panose="02020603050405020304" charset="0"/>
              </a:rPr>
              <a:t>Sau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pic>
        <p:nvPicPr>
          <p:cNvPr id="275" name="Google Shape;275;p15"/>
          <p:cNvPicPr preferRelativeResize="0">
            <a:picLocks noGrp="1" noChangeAspect="1"/>
          </p:cNvPicPr>
          <p:nvPr>
            <p:ph idx="1"/>
          </p:nvPr>
        </p:nvPicPr>
        <p:blipFill rotWithShape="1">
          <a:blip r:embed="rId2"/>
          <a:srcRect/>
          <a:stretch>
            <a:fillRect/>
          </a:stretch>
        </p:blipFill>
        <p:spPr>
          <a:xfrm>
            <a:off x="2248535" y="2008505"/>
            <a:ext cx="7581900" cy="3448050"/>
          </a:xfrm>
          <a:prstGeom prst="rect">
            <a:avLst/>
          </a:prstGeom>
          <a:noFill/>
          <a:ln>
            <a:noFill/>
          </a:ln>
        </p:spPr>
      </p:pic>
      <p:sp>
        <p:nvSpPr>
          <p:cNvPr id="3" name="Text Box 2"/>
          <p:cNvSpPr txBox="1"/>
          <p:nvPr/>
        </p:nvSpPr>
        <p:spPr>
          <a:xfrm>
            <a:off x="2696210" y="5774055"/>
            <a:ext cx="6685915" cy="922020"/>
          </a:xfrm>
          <a:prstGeom prst="rect">
            <a:avLst/>
          </a:prstGeom>
          <a:noFill/>
        </p:spPr>
        <p:txBody>
          <a:bodyPr wrap="square" rtlCol="0">
            <a:spAutoFit/>
          </a:bodyPr>
          <a:lstStyle/>
          <a:p>
            <a:pPr algn="ctr"/>
            <a:r>
              <a:rPr lang="en-US">
                <a:sym typeface="+mn-ea"/>
              </a:rPr>
              <a:t>Ngày chụp: 24/7/2022</a:t>
            </a:r>
            <a:endParaRPr lang="en-US"/>
          </a:p>
          <a:p>
            <a:pPr algn="ctr"/>
            <a:r>
              <a:rPr lang="en-US">
                <a:sym typeface="+mn-ea"/>
              </a:rPr>
              <a:t>Được áp dụng cả 5S</a:t>
            </a:r>
            <a:endParaRPr lang="en-US"/>
          </a:p>
          <a:p>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5"/>
                </a:solidFill>
              </a:rPr>
              <a:t>TRƯỜNG HỢP 2: Thư viện trường</a:t>
            </a:r>
          </a:p>
        </p:txBody>
      </p:sp>
      <p:sp>
        <p:nvSpPr>
          <p:cNvPr id="8" name="TextBox 7"/>
          <p:cNvSpPr txBox="1"/>
          <p:nvPr/>
        </p:nvSpPr>
        <p:spPr>
          <a:xfrm>
            <a:off x="2582894" y="1397672"/>
            <a:ext cx="3259777" cy="477054"/>
          </a:xfrm>
          <a:prstGeom prst="rect">
            <a:avLst/>
          </a:prstGeom>
          <a:noFill/>
        </p:spPr>
        <p:txBody>
          <a:bodyPr wrap="square" rtlCol="0">
            <a:spAutoFit/>
          </a:bodyPr>
          <a:lstStyle/>
          <a:p>
            <a:pPr algn="ctr"/>
            <a:r>
              <a:rPr lang="en-US" sz="2500" dirty="0" err="1">
                <a:latin typeface="Times New Roman" panose="02020603050405020304" charset="0"/>
                <a:cs typeface="Times New Roman" panose="02020603050405020304" charset="0"/>
              </a:rPr>
              <a:t>Trước</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 (</a:t>
            </a:r>
            <a:r>
              <a:rPr lang="en-US" sz="2500" dirty="0" err="1">
                <a:latin typeface="Times New Roman" panose="02020603050405020304" charset="0"/>
                <a:cs typeface="Times New Roman" panose="02020603050405020304" charset="0"/>
              </a:rPr>
              <a:t>nếu</a:t>
            </a:r>
            <a:r>
              <a:rPr lang="en-US" sz="2500" dirty="0">
                <a:latin typeface="Times New Roman" panose="02020603050405020304" charset="0"/>
                <a:cs typeface="Times New Roman" panose="02020603050405020304" charset="0"/>
              </a:rPr>
              <a:t> </a:t>
            </a:r>
            <a:r>
              <a:rPr lang="en-US" sz="2500" dirty="0" err="1">
                <a:latin typeface="Times New Roman" panose="02020603050405020304" charset="0"/>
                <a:cs typeface="Times New Roman" panose="02020603050405020304" charset="0"/>
              </a:rPr>
              <a:t>có</a:t>
            </a:r>
            <a:r>
              <a:rPr lang="en-US" sz="2500" dirty="0">
                <a:latin typeface="Times New Roman" panose="02020603050405020304" charset="0"/>
                <a:cs typeface="Times New Roman" panose="02020603050405020304" charset="0"/>
              </a:rPr>
              <a:t>)</a:t>
            </a:r>
          </a:p>
        </p:txBody>
      </p:sp>
      <p:sp>
        <p:nvSpPr>
          <p:cNvPr id="9" name="TextBox 8"/>
          <p:cNvSpPr txBox="1"/>
          <p:nvPr/>
        </p:nvSpPr>
        <p:spPr>
          <a:xfrm>
            <a:off x="6220701" y="1325564"/>
            <a:ext cx="3259777" cy="477054"/>
          </a:xfrm>
          <a:prstGeom prst="rect">
            <a:avLst/>
          </a:prstGeom>
          <a:noFill/>
        </p:spPr>
        <p:txBody>
          <a:bodyPr wrap="square" rtlCol="0">
            <a:spAutoFit/>
          </a:bodyPr>
          <a:lstStyle/>
          <a:p>
            <a:pPr algn="ctr"/>
            <a:r>
              <a:rPr lang="en-US" sz="2500" dirty="0">
                <a:latin typeface="Times New Roman" panose="02020603050405020304" charset="0"/>
                <a:cs typeface="Times New Roman" panose="02020603050405020304" charset="0"/>
              </a:rPr>
              <a:t>Sau </a:t>
            </a:r>
            <a:r>
              <a:rPr lang="en-US" sz="2500" dirty="0" err="1">
                <a:latin typeface="Times New Roman" panose="02020603050405020304" charset="0"/>
                <a:cs typeface="Times New Roman" panose="02020603050405020304" charset="0"/>
              </a:rPr>
              <a:t>khi</a:t>
            </a:r>
            <a:r>
              <a:rPr lang="en-US" sz="2500" dirty="0">
                <a:latin typeface="Times New Roman" panose="02020603050405020304" charset="0"/>
                <a:cs typeface="Times New Roman" panose="02020603050405020304" charset="0"/>
              </a:rPr>
              <a:t> 5S</a:t>
            </a:r>
          </a:p>
        </p:txBody>
      </p:sp>
      <p:pic>
        <p:nvPicPr>
          <p:cNvPr id="3" name="Content Placeholder 2" descr="z3612168821077_0c180b69b42cbcda264e985cc4643b85"/>
          <p:cNvPicPr>
            <a:picLocks noGrp="1" noChangeAspect="1"/>
          </p:cNvPicPr>
          <p:nvPr>
            <p:ph idx="1"/>
          </p:nvPr>
        </p:nvPicPr>
        <p:blipFill>
          <a:blip r:embed="rId2"/>
          <a:stretch>
            <a:fillRect/>
          </a:stretch>
        </p:blipFill>
        <p:spPr>
          <a:xfrm>
            <a:off x="2926080" y="1802765"/>
            <a:ext cx="6478905" cy="4351655"/>
          </a:xfrm>
          <a:prstGeom prst="rect">
            <a:avLst/>
          </a:prstGeom>
        </p:spPr>
      </p:pic>
      <p:sp>
        <p:nvSpPr>
          <p:cNvPr id="4" name="Text Box 3"/>
          <p:cNvSpPr txBox="1"/>
          <p:nvPr/>
        </p:nvSpPr>
        <p:spPr>
          <a:xfrm>
            <a:off x="3695700" y="6223635"/>
            <a:ext cx="5307965" cy="645160"/>
          </a:xfrm>
          <a:prstGeom prst="rect">
            <a:avLst/>
          </a:prstGeom>
          <a:noFill/>
        </p:spPr>
        <p:txBody>
          <a:bodyPr wrap="square" rtlCol="0">
            <a:spAutoFit/>
          </a:bodyPr>
          <a:lstStyle/>
          <a:p>
            <a:pPr algn="ctr"/>
            <a:r>
              <a:rPr lang="en-US"/>
              <a:t>Ngày chụp: 25/7/2022</a:t>
            </a:r>
          </a:p>
          <a:p>
            <a:pPr algn="ctr"/>
            <a:r>
              <a:rPr lang="en-US"/>
              <a:t>Được áp dụng cả 5S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7"/>
          <p:cNvSpPr txBox="1">
            <a:spLocks noChangeArrowheads="1"/>
          </p:cNvSpPr>
          <p:nvPr/>
        </p:nvSpPr>
        <p:spPr bwMode="auto">
          <a:xfrm>
            <a:off x="2735233" y="1453717"/>
            <a:ext cx="6721533" cy="1006686"/>
          </a:xfrm>
          <a:prstGeom prst="rect">
            <a:avLst/>
          </a:prstGeom>
          <a:noFill/>
          <a:ln w="9525">
            <a:noFill/>
            <a:miter lim="800000"/>
          </a:ln>
        </p:spPr>
        <p:style>
          <a:lnRef idx="2">
            <a:schemeClr val="accent4"/>
          </a:lnRef>
          <a:fillRef idx="1">
            <a:schemeClr val="lt1"/>
          </a:fillRef>
          <a:effectRef idx="0">
            <a:schemeClr val="accent4"/>
          </a:effectRef>
          <a:fontRef idx="minor">
            <a:schemeClr val="dk1"/>
          </a:fontRef>
        </p:style>
        <p:txBody>
          <a:bodyPr wrap="square">
            <a:spAutoFit/>
            <a:scene3d>
              <a:camera prst="orthographicFront"/>
              <a:lightRig rig="soft" dir="t">
                <a:rot lat="0" lon="0" rev="15600000"/>
              </a:lightRig>
            </a:scene3d>
            <a:sp3d extrusionH="57150" prstMaterial="softEdge">
              <a:bevelT w="25400" h="38100"/>
            </a:sp3d>
          </a:bodyPr>
          <a:lstStyle>
            <a:lvl1pPr eaLnBrk="0" hangingPunct="0">
              <a:defRPr sz="3200">
                <a:solidFill>
                  <a:schemeClr val="tx1"/>
                </a:solidFill>
                <a:latin typeface="Verdana" panose="020B0604030504040204" pitchFamily="34" charset="0"/>
              </a:defRPr>
            </a:lvl1pPr>
            <a:lvl2pPr marL="742950" indent="-285750" eaLnBrk="0" hangingPunct="0">
              <a:defRPr sz="3200">
                <a:solidFill>
                  <a:schemeClr val="tx1"/>
                </a:solidFill>
                <a:latin typeface="Verdana" panose="020B0604030504040204" pitchFamily="34" charset="0"/>
              </a:defRPr>
            </a:lvl2pPr>
            <a:lvl3pPr marL="1143000" indent="-228600" eaLnBrk="0" hangingPunct="0">
              <a:defRPr sz="3200">
                <a:solidFill>
                  <a:schemeClr val="tx1"/>
                </a:solidFill>
                <a:latin typeface="Verdana" panose="020B0604030504040204" pitchFamily="34" charset="0"/>
              </a:defRPr>
            </a:lvl3pPr>
            <a:lvl4pPr marL="1600200" indent="-228600" eaLnBrk="0" hangingPunct="0">
              <a:defRPr sz="3200">
                <a:solidFill>
                  <a:schemeClr val="tx1"/>
                </a:solidFill>
                <a:latin typeface="Verdana" panose="020B0604030504040204" pitchFamily="34" charset="0"/>
              </a:defRPr>
            </a:lvl4pPr>
            <a:lvl5pPr marL="2057400" indent="-228600" eaLnBrk="0" hangingPunct="0">
              <a:defRPr sz="3200">
                <a:solidFill>
                  <a:schemeClr val="tx1"/>
                </a:solidFill>
                <a:latin typeface="Verdana" panose="020B0604030504040204" pitchFamily="34" charset="0"/>
              </a:defRPr>
            </a:lvl5pPr>
            <a:lvl6pPr marL="2514600" indent="-228600" eaLnBrk="0" fontAlgn="base" hangingPunct="0">
              <a:spcBef>
                <a:spcPct val="0"/>
              </a:spcBef>
              <a:spcAft>
                <a:spcPct val="0"/>
              </a:spcAft>
              <a:defRPr sz="3200">
                <a:solidFill>
                  <a:schemeClr val="tx1"/>
                </a:solidFill>
                <a:latin typeface="Verdana" panose="020B0604030504040204" pitchFamily="34" charset="0"/>
              </a:defRPr>
            </a:lvl6pPr>
            <a:lvl7pPr marL="2971800" indent="-228600" eaLnBrk="0" fontAlgn="base" hangingPunct="0">
              <a:spcBef>
                <a:spcPct val="0"/>
              </a:spcBef>
              <a:spcAft>
                <a:spcPct val="0"/>
              </a:spcAft>
              <a:defRPr sz="3200">
                <a:solidFill>
                  <a:schemeClr val="tx1"/>
                </a:solidFill>
                <a:latin typeface="Verdana" panose="020B0604030504040204" pitchFamily="34" charset="0"/>
              </a:defRPr>
            </a:lvl7pPr>
            <a:lvl8pPr marL="3429000" indent="-228600" eaLnBrk="0" fontAlgn="base" hangingPunct="0">
              <a:spcBef>
                <a:spcPct val="0"/>
              </a:spcBef>
              <a:spcAft>
                <a:spcPct val="0"/>
              </a:spcAft>
              <a:defRPr sz="3200">
                <a:solidFill>
                  <a:schemeClr val="tx1"/>
                </a:solidFill>
                <a:latin typeface="Verdana" panose="020B0604030504040204" pitchFamily="34" charset="0"/>
              </a:defRPr>
            </a:lvl8pPr>
            <a:lvl9pPr marL="3886200" indent="-228600" eaLnBrk="0" fontAlgn="base" hangingPunct="0">
              <a:spcBef>
                <a:spcPct val="0"/>
              </a:spcBef>
              <a:spcAft>
                <a:spcPct val="0"/>
              </a:spcAft>
              <a:defRPr sz="3200">
                <a:solidFill>
                  <a:schemeClr val="tx1"/>
                </a:solidFill>
                <a:latin typeface="Verdana" panose="020B0604030504040204" pitchFamily="34" charset="0"/>
              </a:defRPr>
            </a:lvl9pPr>
          </a:lstStyle>
          <a:p>
            <a:pPr algn="ctr" eaLnBrk="1" hangingPunct="1">
              <a:lnSpc>
                <a:spcPct val="150000"/>
              </a:lnSpc>
              <a:defRPr/>
            </a:pPr>
            <a:r>
              <a:rPr lang="en-US" sz="4500" b="1" kern="0" dirty="0">
                <a:solidFill>
                  <a:schemeClr val="accent5"/>
                </a:solidFill>
                <a:latin typeface="Times New Roman" panose="02020603050405020304" charset="0"/>
                <a:ea typeface="Times New Roman" panose="02020603050405020304" charset="0"/>
                <a:cs typeface="Times New Roman" panose="02020603050405020304" charset="0"/>
              </a:rPr>
              <a:t>KỸ NĂNG </a:t>
            </a:r>
            <a:r>
              <a:rPr lang="en-US" sz="4500" b="1" kern="0" dirty="0">
                <a:solidFill>
                  <a:srgbClr val="00B050"/>
                </a:solidFill>
                <a:latin typeface="Times New Roman" panose="02020603050405020304" charset="0"/>
                <a:ea typeface="Times New Roman" panose="02020603050405020304" charset="0"/>
                <a:cs typeface="Times New Roman" panose="02020603050405020304" charset="0"/>
              </a:rPr>
              <a:t>KAIZEN</a:t>
            </a:r>
          </a:p>
        </p:txBody>
      </p:sp>
      <p:sp>
        <p:nvSpPr>
          <p:cNvPr id="3" name="Rectangle 2"/>
          <p:cNvSpPr>
            <a:spLocks noChangeArrowheads="1"/>
          </p:cNvSpPr>
          <p:nvPr/>
        </p:nvSpPr>
        <p:spPr bwMode="auto">
          <a:xfrm>
            <a:off x="1524001"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spAutoFit/>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85950" y="209550"/>
            <a:ext cx="9163050" cy="739775"/>
          </a:xfrm>
        </p:spPr>
        <p:txBody>
          <a:bodyPr/>
          <a:lstStyle/>
          <a:p>
            <a:pPr algn="ctr"/>
            <a:r>
              <a:rPr lang="en-US" dirty="0">
                <a:solidFill>
                  <a:schemeClr val="accent5"/>
                </a:solidFill>
                <a:latin typeface="Times New Roman" panose="02020603050405020304" charset="0"/>
                <a:cs typeface="Times New Roman" panose="02020603050405020304" charset="0"/>
              </a:rPr>
              <a:t>Kết quả thực hành Kaizen</a:t>
            </a:r>
          </a:p>
        </p:txBody>
      </p:sp>
      <p:sp>
        <p:nvSpPr>
          <p:cNvPr id="3" name="Content Placeholder 2"/>
          <p:cNvSpPr>
            <a:spLocks noGrp="1"/>
          </p:cNvSpPr>
          <p:nvPr>
            <p:ph idx="1"/>
          </p:nvPr>
        </p:nvSpPr>
        <p:spPr>
          <a:xfrm>
            <a:off x="461962" y="1088663"/>
            <a:ext cx="10977563" cy="5131161"/>
          </a:xfrm>
        </p:spPr>
        <p:txBody>
          <a:bodyPr>
            <a:noAutofit/>
          </a:bodyPr>
          <a:lstStyle/>
          <a:p>
            <a:pPr lvl="1" algn="just">
              <a:lnSpc>
                <a:spcPct val="100000"/>
              </a:lnSpc>
            </a:pPr>
            <a:r>
              <a:rPr lang="en-US" sz="2800" dirty="0" err="1">
                <a:latin typeface="Times New Roman" panose="02020603050405020304" charset="0"/>
                <a:cs typeface="Times New Roman" panose="02020603050405020304" charset="0"/>
              </a:rPr>
              <a:t>Mô</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tả</a:t>
            </a:r>
            <a:r>
              <a:rPr lang="en-US" sz="2800" dirty="0">
                <a:latin typeface="Times New Roman" panose="02020603050405020304" charset="0"/>
                <a:cs typeface="Times New Roman" panose="02020603050405020304" charset="0"/>
              </a:rPr>
              <a:t> 1 </a:t>
            </a:r>
            <a:r>
              <a:rPr lang="en-US" sz="2800" dirty="0" err="1">
                <a:latin typeface="Times New Roman" panose="02020603050405020304" charset="0"/>
                <a:cs typeface="Times New Roman" panose="02020603050405020304" charset="0"/>
              </a:rPr>
              <a:t>vấn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đề</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của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bản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thân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về</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học</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tập</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sức</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khỏe</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thói</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quen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v.v</a:t>
            </a:r>
            <a:r>
              <a:rPr lang="en-US" sz="2800" dirty="0">
                <a:latin typeface="Times New Roman" panose="02020603050405020304" charset="0"/>
                <a:cs typeface="Times New Roman" panose="02020603050405020304" charset="0"/>
              </a:rPr>
              <a:t>….)</a:t>
            </a:r>
          </a:p>
          <a:p>
            <a:pPr lvl="1" algn="just">
              <a:lnSpc>
                <a:spcPct val="100000"/>
              </a:lnSpc>
            </a:pPr>
            <a:r>
              <a:rPr lang="en-US" sz="2800" dirty="0" err="1">
                <a:latin typeface="Times New Roman" panose="02020603050405020304" charset="0"/>
                <a:cs typeface="Times New Roman" panose="02020603050405020304" charset="0"/>
              </a:rPr>
              <a:t>Mục</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tiêu</a:t>
            </a:r>
            <a:r>
              <a:rPr lang="en-US" sz="2800" dirty="0">
                <a:latin typeface="Times New Roman" panose="02020603050405020304" charset="0"/>
                <a:cs typeface="Times New Roman" panose="02020603050405020304" charset="0"/>
              </a:rPr>
              <a:t> Kaizen  </a:t>
            </a:r>
          </a:p>
          <a:p>
            <a:pPr lvl="1" algn="just">
              <a:lnSpc>
                <a:spcPct val="100000"/>
              </a:lnSpc>
            </a:pPr>
            <a:r>
              <a:rPr lang="en-US" sz="2800" dirty="0" err="1">
                <a:latin typeface="Times New Roman" panose="02020603050405020304" charset="0"/>
                <a:cs typeface="Times New Roman" panose="02020603050405020304" charset="0"/>
              </a:rPr>
              <a:t>Nguyên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nhân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chính</a:t>
            </a:r>
            <a:endParaRPr lang="en-US" sz="2800" dirty="0">
              <a:latin typeface="Times New Roman" panose="02020603050405020304" charset="0"/>
              <a:cs typeface="Times New Roman" panose="02020603050405020304" charset="0"/>
            </a:endParaRPr>
          </a:p>
          <a:p>
            <a:pPr lvl="1" algn="just">
              <a:lnSpc>
                <a:spcPct val="100000"/>
              </a:lnSpc>
            </a:pPr>
            <a:r>
              <a:rPr lang="en-US" sz="2800" dirty="0" err="1">
                <a:latin typeface="Times New Roman" panose="02020603050405020304" charset="0"/>
                <a:cs typeface="Times New Roman" panose="02020603050405020304" charset="0"/>
              </a:rPr>
              <a:t>Đề</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xuất</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hành</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động</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nhỏ</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lượng</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hóa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cụ</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thể</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có</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thời</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gian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kiểm</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tra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điều</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chỉnh</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lại</a:t>
            </a:r>
            <a:r>
              <a:rPr lang="en-US" sz="2800" dirty="0">
                <a:latin typeface="Times New Roman" panose="02020603050405020304" charset="0"/>
                <a:cs typeface="Times New Roman" panose="02020603050405020304" charset="0"/>
              </a:rPr>
              <a:t>)</a:t>
            </a:r>
          </a:p>
          <a:p>
            <a:pPr lvl="1" algn="just">
              <a:lnSpc>
                <a:spcPct val="100000"/>
              </a:lnSpc>
            </a:pPr>
            <a:r>
              <a:rPr lang="en-US" sz="2800" dirty="0" err="1">
                <a:latin typeface="Times New Roman" panose="02020603050405020304" charset="0"/>
                <a:cs typeface="Times New Roman" panose="02020603050405020304" charset="0"/>
              </a:rPr>
              <a:t>Đề</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xuất</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phần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thưởng</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nhỏ</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khi</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kiểm</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tra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kết</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quả</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của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hành</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động</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nhỏ</a:t>
            </a:r>
            <a:r>
              <a:rPr lang="en-US" sz="2800" dirty="0">
                <a:latin typeface="Times New Roman" panose="02020603050405020304" charset="0"/>
                <a:cs typeface="Times New Roman" panose="02020603050405020304" charset="0"/>
              </a:rPr>
              <a:t>”)</a:t>
            </a:r>
          </a:p>
          <a:p>
            <a:pPr lvl="1" algn="just">
              <a:lnSpc>
                <a:spcPct val="100000"/>
              </a:lnSpc>
            </a:pPr>
            <a:r>
              <a:rPr lang="en-US" sz="2800" dirty="0" err="1">
                <a:latin typeface="Times New Roman" panose="02020603050405020304" charset="0"/>
                <a:cs typeface="Times New Roman" panose="02020603050405020304" charset="0"/>
              </a:rPr>
              <a:t>Quá</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trình</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thực</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hiện</a:t>
            </a:r>
            <a:r>
              <a:rPr lang="en-US" sz="2800" dirty="0">
                <a:latin typeface="Times New Roman" panose="02020603050405020304" charset="0"/>
                <a:cs typeface="Times New Roman" panose="02020603050405020304" charset="0"/>
              </a:rPr>
              <a:t> kaizen 21 </a:t>
            </a:r>
            <a:r>
              <a:rPr lang="en-US" sz="2800" dirty="0" err="1">
                <a:latin typeface="Times New Roman" panose="02020603050405020304" charset="0"/>
                <a:cs typeface="Times New Roman" panose="02020603050405020304" charset="0"/>
              </a:rPr>
              <a:t>ngày</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gồm</a:t>
            </a:r>
            <a:r>
              <a:rPr lang="en-US" sz="2800" dirty="0">
                <a:latin typeface="Times New Roman" panose="02020603050405020304" charset="0"/>
                <a:cs typeface="Times New Roman" panose="02020603050405020304" charset="0"/>
              </a:rPr>
              <a:t> 3 </a:t>
            </a:r>
            <a:r>
              <a:rPr lang="en-US" sz="2800" dirty="0" err="1">
                <a:latin typeface="Times New Roman" panose="02020603050405020304" charset="0"/>
                <a:cs typeface="Times New Roman" panose="02020603050405020304" charset="0"/>
              </a:rPr>
              <a:t>tuần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mỗi</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tuần</a:t>
            </a:r>
            <a:r>
              <a:rPr lang="en-US" sz="2800" dirty="0">
                <a:latin typeface="Times New Roman" panose="02020603050405020304" charset="0"/>
                <a:cs typeface="Times New Roman" panose="02020603050405020304" charset="0"/>
              </a:rPr>
              <a:t> 1 slide)</a:t>
            </a:r>
          </a:p>
          <a:p>
            <a:pPr lvl="1" algn="just">
              <a:lnSpc>
                <a:spcPct val="100000"/>
              </a:lnSpc>
            </a:pPr>
            <a:r>
              <a:rPr lang="en-US" sz="2800" dirty="0" err="1">
                <a:latin typeface="Times New Roman" panose="02020603050405020304" charset="0"/>
                <a:cs typeface="Times New Roman" panose="02020603050405020304" charset="0"/>
              </a:rPr>
              <a:t>Cảm</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nghĩ</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của</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bản</a:t>
            </a:r>
            <a:r>
              <a:rPr lang="en-US" sz="2800" dirty="0">
                <a:latin typeface="Times New Roman" panose="02020603050405020304" charset="0"/>
                <a:cs typeface="Times New Roman" panose="02020603050405020304" charset="0"/>
              </a:rPr>
              <a:t> </a:t>
            </a:r>
            <a:r>
              <a:rPr lang="en-US" sz="2800" dirty="0" err="1">
                <a:latin typeface="Times New Roman" panose="02020603050405020304" charset="0"/>
                <a:cs typeface="Times New Roman" panose="02020603050405020304" charset="0"/>
              </a:rPr>
              <a:t>thân</a:t>
            </a:r>
            <a:endParaRPr lang="en-US" sz="2800" dirty="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1945" y="-127701"/>
            <a:ext cx="10515600" cy="1325563"/>
          </a:xfrm>
        </p:spPr>
        <p:txBody>
          <a:bodyPr/>
          <a:lstStyle/>
          <a:p>
            <a:r>
              <a:rPr lang="en-US" dirty="0" err="1">
                <a:solidFill>
                  <a:schemeClr val="accent5"/>
                </a:solidFill>
              </a:rPr>
              <a:t>Kết</a:t>
            </a:r>
            <a:r>
              <a:rPr lang="en-US" dirty="0">
                <a:solidFill>
                  <a:schemeClr val="accent5"/>
                </a:solidFill>
              </a:rPr>
              <a:t> </a:t>
            </a:r>
            <a:r>
              <a:rPr lang="en-US" dirty="0" err="1">
                <a:solidFill>
                  <a:schemeClr val="accent5"/>
                </a:solidFill>
              </a:rPr>
              <a:t>quả</a:t>
            </a:r>
            <a:r>
              <a:rPr lang="en-US" dirty="0">
                <a:solidFill>
                  <a:schemeClr val="accent5"/>
                </a:solidFill>
              </a:rPr>
              <a:t> </a:t>
            </a:r>
            <a:r>
              <a:rPr lang="en-US" dirty="0" err="1">
                <a:solidFill>
                  <a:schemeClr val="accent5"/>
                </a:solidFill>
              </a:rPr>
              <a:t>thực</a:t>
            </a:r>
            <a:r>
              <a:rPr lang="en-US" dirty="0">
                <a:solidFill>
                  <a:schemeClr val="accent5"/>
                </a:solidFill>
              </a:rPr>
              <a:t> </a:t>
            </a:r>
            <a:r>
              <a:rPr lang="en-US" dirty="0" err="1">
                <a:solidFill>
                  <a:schemeClr val="accent5"/>
                </a:solidFill>
              </a:rPr>
              <a:t>hành</a:t>
            </a:r>
            <a:r>
              <a:rPr lang="en-US" dirty="0">
                <a:solidFill>
                  <a:schemeClr val="accent5"/>
                </a:solidFill>
              </a:rPr>
              <a:t> Kaizen </a:t>
            </a:r>
          </a:p>
        </p:txBody>
      </p:sp>
      <p:graphicFrame>
        <p:nvGraphicFramePr>
          <p:cNvPr id="4" name="Content Placeholder 3"/>
          <p:cNvGraphicFramePr>
            <a:graphicFrameLocks noGrp="1"/>
          </p:cNvGraphicFramePr>
          <p:nvPr>
            <p:ph idx="1"/>
          </p:nvPr>
        </p:nvGraphicFramePr>
        <p:xfrm>
          <a:off x="379413" y="1003300"/>
          <a:ext cx="11336338" cy="5606877"/>
        </p:xfrm>
        <a:graphic>
          <a:graphicData uri="http://schemas.openxmlformats.org/drawingml/2006/table">
            <a:tbl>
              <a:tblPr firstRow="1" bandRow="1">
                <a:tableStyleId>{5C22544A-7EE6-4342-B048-85BDC9FD1C3A}</a:tableStyleId>
              </a:tblPr>
              <a:tblGrid>
                <a:gridCol w="2150031">
                  <a:extLst>
                    <a:ext uri="{9D8B030D-6E8A-4147-A177-3AD203B41FA5}">
                      <a16:colId xmlns:a16="http://schemas.microsoft.com/office/drawing/2014/main" val="20000"/>
                    </a:ext>
                  </a:extLst>
                </a:gridCol>
                <a:gridCol w="9186307">
                  <a:extLst>
                    <a:ext uri="{9D8B030D-6E8A-4147-A177-3AD203B41FA5}">
                      <a16:colId xmlns:a16="http://schemas.microsoft.com/office/drawing/2014/main" val="20001"/>
                    </a:ext>
                  </a:extLst>
                </a:gridCol>
              </a:tblGrid>
              <a:tr h="1086757">
                <a:tc>
                  <a:txBody>
                    <a:bodyPr/>
                    <a:lstStyle/>
                    <a:p>
                      <a:r>
                        <a:rPr lang="en-US" dirty="0" err="1">
                          <a:latin typeface="Times New Roman" panose="02020603050405020304" charset="0"/>
                          <a:cs typeface="Times New Roman" panose="02020603050405020304" charset="0"/>
                        </a:rPr>
                        <a:t>Vấn</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đề</a:t>
                      </a:r>
                      <a:endParaRPr lang="en-US" dirty="0">
                        <a:latin typeface="Times New Roman" panose="02020603050405020304" charset="0"/>
                        <a:cs typeface="Times New Roman" panose="02020603050405020304" charset="0"/>
                      </a:endParaRPr>
                    </a:p>
                  </a:txBody>
                  <a:tcPr/>
                </a:tc>
                <a:tc>
                  <a:txBody>
                    <a:bodyPr/>
                    <a:lstStyle/>
                    <a:p>
                      <a:r>
                        <a:rPr lang="en-US" sz="1800" dirty="0" err="1">
                          <a:latin typeface="Times New Roman" panose="02020603050405020304"/>
                          <a:ea typeface="Times New Roman" panose="02020603050405020304"/>
                          <a:cs typeface="Times New Roman" panose="02020603050405020304"/>
                          <a:sym typeface="Times New Roman" panose="02020603050405020304"/>
                        </a:rPr>
                        <a:t>Ngủ</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trước</a:t>
                      </a:r>
                      <a:r>
                        <a:rPr lang="en-US" sz="1800" dirty="0">
                          <a:latin typeface="Times New Roman" panose="02020603050405020304"/>
                          <a:ea typeface="Times New Roman" panose="02020603050405020304"/>
                          <a:cs typeface="Times New Roman" panose="02020603050405020304"/>
                          <a:sym typeface="Times New Roman" panose="02020603050405020304"/>
                        </a:rPr>
                        <a:t> 23h00 </a:t>
                      </a:r>
                      <a:r>
                        <a:rPr lang="en-US" sz="1800" dirty="0" err="1">
                          <a:latin typeface="Times New Roman" panose="02020603050405020304"/>
                          <a:ea typeface="Times New Roman" panose="02020603050405020304"/>
                          <a:cs typeface="Times New Roman" panose="02020603050405020304"/>
                          <a:sym typeface="Times New Roman" panose="02020603050405020304"/>
                        </a:rPr>
                        <a:t>hàng</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ngày</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để</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cải</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thiện</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giấc</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ngủ</a:t>
                      </a:r>
                      <a:r>
                        <a:rPr lang="en-US" sz="1800" dirty="0">
                          <a:latin typeface="Times New Roman" panose="02020603050405020304"/>
                          <a:ea typeface="Times New Roman" panose="02020603050405020304"/>
                          <a:cs typeface="Times New Roman" panose="02020603050405020304"/>
                          <a:sym typeface="Times New Roman" panose="02020603050405020304"/>
                        </a:rPr>
                        <a:t> </a:t>
                      </a:r>
                      <a:endParaRPr sz="1800" dirty="0">
                        <a:latin typeface="Times New Roman" panose="02020603050405020304"/>
                        <a:ea typeface="Times New Roman" panose="02020603050405020304"/>
                        <a:cs typeface="Times New Roman" panose="02020603050405020304"/>
                        <a:sym typeface="Times New Roman" panose="02020603050405020304"/>
                      </a:endParaRPr>
                    </a:p>
                    <a:p>
                      <a:endParaRPr lang="en-US"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0"/>
                  </a:ext>
                </a:extLst>
              </a:tr>
              <a:tr h="1109492">
                <a:tc>
                  <a:txBody>
                    <a:bodyPr/>
                    <a:lstStyle/>
                    <a:p>
                      <a:r>
                        <a:rPr lang="en-US" dirty="0" err="1">
                          <a:latin typeface="Times New Roman" panose="02020603050405020304" charset="0"/>
                          <a:cs typeface="Times New Roman" panose="02020603050405020304" charset="0"/>
                        </a:rPr>
                        <a:t>Mục</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tiêu</a:t>
                      </a:r>
                      <a:endParaRPr lang="en-US" dirty="0">
                        <a:latin typeface="Times New Roman" panose="02020603050405020304" charset="0"/>
                        <a:cs typeface="Times New Roman" panose="02020603050405020304" charset="0"/>
                      </a:endParaRPr>
                    </a:p>
                  </a:txBody>
                  <a:tcPr/>
                </a:tc>
                <a:tc>
                  <a:txBody>
                    <a:bodyPr/>
                    <a:lstStyle/>
                    <a:p>
                      <a:r>
                        <a:rPr lang="en-US" sz="1800" dirty="0" err="1">
                          <a:latin typeface="Times New Roman" panose="02020603050405020304"/>
                          <a:ea typeface="Times New Roman" panose="02020603050405020304"/>
                          <a:cs typeface="Times New Roman" panose="02020603050405020304"/>
                          <a:sym typeface="Times New Roman" panose="02020603050405020304"/>
                        </a:rPr>
                        <a:t>Ngủ</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trước</a:t>
                      </a:r>
                      <a:r>
                        <a:rPr lang="en-US" sz="1800" dirty="0">
                          <a:latin typeface="Times New Roman" panose="02020603050405020304"/>
                          <a:ea typeface="Times New Roman" panose="02020603050405020304"/>
                          <a:cs typeface="Times New Roman" panose="02020603050405020304"/>
                          <a:sym typeface="Times New Roman" panose="02020603050405020304"/>
                        </a:rPr>
                        <a:t> 23h00 </a:t>
                      </a:r>
                      <a:r>
                        <a:rPr lang="en-US" sz="1800" dirty="0" err="1">
                          <a:latin typeface="Times New Roman" panose="02020603050405020304"/>
                          <a:ea typeface="Times New Roman" panose="02020603050405020304"/>
                          <a:cs typeface="Times New Roman" panose="02020603050405020304"/>
                          <a:sym typeface="Times New Roman" panose="02020603050405020304"/>
                        </a:rPr>
                        <a:t>hàng</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ngày</a:t>
                      </a:r>
                      <a:r>
                        <a:rPr lang="en-US" sz="1800" dirty="0">
                          <a:latin typeface="Times New Roman" panose="02020603050405020304"/>
                          <a:ea typeface="Times New Roman" panose="02020603050405020304"/>
                          <a:cs typeface="Times New Roman" panose="02020603050405020304"/>
                          <a:sym typeface="Times New Roman" panose="02020603050405020304"/>
                        </a:rPr>
                        <a:t> </a:t>
                      </a:r>
                      <a:endParaRPr sz="1800" dirty="0">
                        <a:latin typeface="Times New Roman" panose="02020603050405020304"/>
                        <a:ea typeface="Times New Roman" panose="02020603050405020304"/>
                        <a:cs typeface="Times New Roman" panose="02020603050405020304"/>
                        <a:sym typeface="Times New Roman" panose="02020603050405020304"/>
                      </a:endParaRPr>
                    </a:p>
                    <a:p>
                      <a:endParaRPr lang="en-US">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1"/>
                  </a:ext>
                </a:extLst>
              </a:tr>
              <a:tr h="1161751">
                <a:tc>
                  <a:txBody>
                    <a:bodyPr/>
                    <a:lstStyle/>
                    <a:p>
                      <a:r>
                        <a:rPr lang="en-US" dirty="0" err="1">
                          <a:latin typeface="Times New Roman" panose="02020603050405020304" charset="0"/>
                          <a:cs typeface="Times New Roman" panose="02020603050405020304" charset="0"/>
                        </a:rPr>
                        <a:t>Nguyên</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nhân</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chính</a:t>
                      </a:r>
                      <a:endParaRPr lang="en-US" dirty="0">
                        <a:latin typeface="Times New Roman" panose="02020603050405020304" charset="0"/>
                        <a:cs typeface="Times New Roman" panose="02020603050405020304" charset="0"/>
                      </a:endParaRPr>
                    </a:p>
                  </a:txBody>
                  <a:tcPr/>
                </a:tc>
                <a:tc>
                  <a:txBody>
                    <a:bodyPr/>
                    <a:lstStyle/>
                    <a:p>
                      <a:r>
                        <a:rPr lang="en-US" sz="1800" dirty="0" err="1">
                          <a:latin typeface="Times New Roman" panose="02020603050405020304"/>
                          <a:ea typeface="Times New Roman" panose="02020603050405020304"/>
                          <a:cs typeface="Times New Roman" panose="02020603050405020304"/>
                          <a:sym typeface="Times New Roman" panose="02020603050405020304"/>
                        </a:rPr>
                        <a:t>Ngủ</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không</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đủ</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giấc</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chạy</a:t>
                      </a:r>
                      <a:r>
                        <a:rPr lang="en-US" sz="1800" dirty="0">
                          <a:latin typeface="Times New Roman" panose="02020603050405020304"/>
                          <a:ea typeface="Times New Roman" panose="02020603050405020304"/>
                          <a:cs typeface="Times New Roman" panose="02020603050405020304"/>
                          <a:sym typeface="Times New Roman" panose="02020603050405020304"/>
                        </a:rPr>
                        <a:t> deadline</a:t>
                      </a:r>
                      <a:endParaRPr sz="1800" dirty="0">
                        <a:latin typeface="Times New Roman" panose="02020603050405020304"/>
                        <a:ea typeface="Times New Roman" panose="02020603050405020304"/>
                        <a:cs typeface="Times New Roman" panose="02020603050405020304"/>
                        <a:sym typeface="Times New Roman" panose="02020603050405020304"/>
                      </a:endParaRPr>
                    </a:p>
                    <a:p>
                      <a:endParaRPr lang="en-US"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2"/>
                  </a:ext>
                </a:extLst>
              </a:tr>
              <a:tr h="1128362">
                <a:tc>
                  <a:txBody>
                    <a:bodyPr/>
                    <a:lstStyle/>
                    <a:p>
                      <a:r>
                        <a:rPr lang="en-US" dirty="0" err="1">
                          <a:latin typeface="Times New Roman" panose="02020603050405020304" charset="0"/>
                          <a:cs typeface="Times New Roman" panose="02020603050405020304" charset="0"/>
                        </a:rPr>
                        <a:t>Hành</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động</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nhỏ</a:t>
                      </a:r>
                      <a:endParaRPr lang="en-US" dirty="0">
                        <a:latin typeface="Times New Roman" panose="02020603050405020304" charset="0"/>
                        <a:cs typeface="Times New Roman" panose="02020603050405020304" charset="0"/>
                      </a:endParaRPr>
                    </a:p>
                  </a:txBody>
                  <a:tcPr/>
                </a:tc>
                <a:tc>
                  <a:txBody>
                    <a:bodyPr/>
                    <a:lstStyle/>
                    <a:p>
                      <a:r>
                        <a:rPr lang="en-US" sz="1800" dirty="0" err="1">
                          <a:latin typeface="Times New Roman" panose="02020603050405020304"/>
                          <a:ea typeface="Times New Roman" panose="02020603050405020304"/>
                          <a:cs typeface="Times New Roman" panose="02020603050405020304"/>
                          <a:sym typeface="Times New Roman" panose="02020603050405020304"/>
                        </a:rPr>
                        <a:t>Đặt</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báo</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thức</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lúc</a:t>
                      </a:r>
                      <a:r>
                        <a:rPr lang="en-US" sz="1800" dirty="0">
                          <a:latin typeface="Times New Roman" panose="02020603050405020304"/>
                          <a:ea typeface="Times New Roman" panose="02020603050405020304"/>
                          <a:cs typeface="Times New Roman" panose="02020603050405020304"/>
                          <a:sym typeface="Times New Roman" panose="02020603050405020304"/>
                        </a:rPr>
                        <a:t> 22h30 </a:t>
                      </a:r>
                      <a:r>
                        <a:rPr lang="en-US" sz="1800" dirty="0" err="1">
                          <a:latin typeface="Times New Roman" panose="02020603050405020304"/>
                          <a:ea typeface="Times New Roman" panose="02020603050405020304"/>
                          <a:cs typeface="Times New Roman" panose="02020603050405020304"/>
                          <a:sym typeface="Times New Roman" panose="02020603050405020304"/>
                        </a:rPr>
                        <a:t>để</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nhắc</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nhở</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bản</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thân</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đi</a:t>
                      </a:r>
                      <a:r>
                        <a:rPr lang="en-US" sz="1800" dirty="0">
                          <a:latin typeface="Times New Roman" panose="02020603050405020304"/>
                          <a:ea typeface="Times New Roman" panose="02020603050405020304"/>
                          <a:cs typeface="Times New Roman" panose="02020603050405020304"/>
                          <a:sym typeface="Times New Roman" panose="02020603050405020304"/>
                        </a:rPr>
                        <a:t> </a:t>
                      </a:r>
                      <a:r>
                        <a:rPr lang="en-US" sz="1800" dirty="0" err="1">
                          <a:latin typeface="Times New Roman" panose="02020603050405020304"/>
                          <a:ea typeface="Times New Roman" panose="02020603050405020304"/>
                          <a:cs typeface="Times New Roman" panose="02020603050405020304"/>
                          <a:sym typeface="Times New Roman" panose="02020603050405020304"/>
                        </a:rPr>
                        <a:t>ngủ</a:t>
                      </a:r>
                      <a:endParaRPr sz="1800" dirty="0">
                        <a:latin typeface="Times New Roman" panose="02020603050405020304"/>
                        <a:ea typeface="Times New Roman" panose="02020603050405020304"/>
                        <a:cs typeface="Times New Roman" panose="02020603050405020304"/>
                        <a:sym typeface="Times New Roman" panose="02020603050405020304"/>
                      </a:endParaRPr>
                    </a:p>
                    <a:p>
                      <a:endParaRPr lang="en-US"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3"/>
                  </a:ext>
                </a:extLst>
              </a:tr>
              <a:tr h="1120515">
                <a:tc>
                  <a:txBody>
                    <a:bodyPr/>
                    <a:lstStyle/>
                    <a:p>
                      <a:r>
                        <a:rPr lang="en-US" dirty="0" err="1">
                          <a:latin typeface="Times New Roman" panose="02020603050405020304" charset="0"/>
                          <a:cs typeface="Times New Roman" panose="02020603050405020304" charset="0"/>
                        </a:rPr>
                        <a:t>Phần</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thưởng</a:t>
                      </a:r>
                      <a:r>
                        <a:rPr lang="en-US" baseline="0" dirty="0">
                          <a:latin typeface="Times New Roman" panose="02020603050405020304" charset="0"/>
                          <a:cs typeface="Times New Roman" panose="02020603050405020304" charset="0"/>
                        </a:rPr>
                        <a:t> </a:t>
                      </a:r>
                      <a:r>
                        <a:rPr lang="en-US" baseline="0" dirty="0" err="1">
                          <a:latin typeface="Times New Roman" panose="02020603050405020304" charset="0"/>
                          <a:cs typeface="Times New Roman" panose="02020603050405020304" charset="0"/>
                        </a:rPr>
                        <a:t>nhỏ</a:t>
                      </a:r>
                      <a:endParaRPr lang="en-US" dirty="0">
                        <a:latin typeface="Times New Roman" panose="02020603050405020304" charset="0"/>
                        <a:cs typeface="Times New Roman" panose="02020603050405020304" charset="0"/>
                      </a:endParaRPr>
                    </a:p>
                  </a:txBody>
                  <a:tcPr/>
                </a:tc>
                <a:tc>
                  <a:txBody>
                    <a:bodyPr/>
                    <a:lstStyle/>
                    <a:p>
                      <a:r>
                        <a:rPr lang="en-US" dirty="0">
                          <a:latin typeface="Times New Roman" panose="02020603050405020304" charset="0"/>
                          <a:cs typeface="Times New Roman" panose="02020603050405020304" charset="0"/>
                        </a:rPr>
                        <a:t>1 cốc cà phê vào buổi sáng</a:t>
                      </a:r>
                    </a:p>
                  </a:txBody>
                  <a:tcP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2933"/>
            <a:ext cx="10515600" cy="513649"/>
          </a:xfrm>
        </p:spPr>
        <p:txBody>
          <a:bodyPr>
            <a:normAutofit fontScale="90000"/>
          </a:bodyPr>
          <a:lstStyle/>
          <a:p>
            <a:r>
              <a:rPr lang="en-US" dirty="0" err="1"/>
              <a:t>Quá</a:t>
            </a:r>
            <a:r>
              <a:rPr lang="en-US" dirty="0"/>
              <a:t> </a:t>
            </a:r>
            <a:r>
              <a:rPr lang="en-US" dirty="0" err="1"/>
              <a:t>trình</a:t>
            </a:r>
            <a:r>
              <a:rPr lang="en-US" dirty="0"/>
              <a:t> </a:t>
            </a:r>
            <a:r>
              <a:rPr lang="en-US" dirty="0" err="1"/>
              <a:t>thực</a:t>
            </a:r>
            <a:r>
              <a:rPr lang="en-US" dirty="0"/>
              <a:t> </a:t>
            </a:r>
            <a:r>
              <a:rPr lang="en-US" dirty="0" err="1"/>
              <a:t>hiện</a:t>
            </a:r>
            <a:r>
              <a:rPr lang="en-US" dirty="0"/>
              <a:t> Kaizen</a:t>
            </a:r>
          </a:p>
        </p:txBody>
      </p:sp>
      <p:graphicFrame>
        <p:nvGraphicFramePr>
          <p:cNvPr id="4" name="Content Placeholder 3"/>
          <p:cNvGraphicFramePr>
            <a:graphicFrameLocks noGrp="1"/>
          </p:cNvGraphicFramePr>
          <p:nvPr>
            <p:ph idx="1"/>
          </p:nvPr>
        </p:nvGraphicFramePr>
        <p:xfrm>
          <a:off x="629391" y="831273"/>
          <a:ext cx="10776857" cy="5744880"/>
        </p:xfrm>
        <a:graphic>
          <a:graphicData uri="http://schemas.openxmlformats.org/drawingml/2006/table">
            <a:tbl>
              <a:tblPr firstRow="1" bandRow="1">
                <a:tableStyleId>{5C22544A-7EE6-4342-B048-85BDC9FD1C3A}</a:tableStyleId>
              </a:tblPr>
              <a:tblGrid>
                <a:gridCol w="1381467">
                  <a:extLst>
                    <a:ext uri="{9D8B030D-6E8A-4147-A177-3AD203B41FA5}">
                      <a16:colId xmlns:a16="http://schemas.microsoft.com/office/drawing/2014/main" val="20000"/>
                    </a:ext>
                  </a:extLst>
                </a:gridCol>
                <a:gridCol w="9395390">
                  <a:extLst>
                    <a:ext uri="{9D8B030D-6E8A-4147-A177-3AD203B41FA5}">
                      <a16:colId xmlns:a16="http://schemas.microsoft.com/office/drawing/2014/main" val="20001"/>
                    </a:ext>
                  </a:extLst>
                </a:gridCol>
              </a:tblGrid>
              <a:tr h="384228">
                <a:tc>
                  <a:txBody>
                    <a:bodyPr/>
                    <a:lstStyle/>
                    <a:p>
                      <a:pPr algn="ctr"/>
                      <a:r>
                        <a:rPr lang="en-US" sz="2000" dirty="0" err="1">
                          <a:latin typeface="Times New Roman" panose="02020603050405020304" charset="0"/>
                          <a:cs typeface="Times New Roman" panose="02020603050405020304" charset="0"/>
                        </a:rPr>
                        <a:t>Ngày</a:t>
                      </a:r>
                      <a:endParaRPr lang="en-US" sz="2000" dirty="0">
                        <a:latin typeface="Times New Roman" panose="02020603050405020304" charset="0"/>
                        <a:cs typeface="Times New Roman" panose="02020603050405020304" charset="0"/>
                      </a:endParaRPr>
                    </a:p>
                  </a:txBody>
                  <a:tcPr/>
                </a:tc>
                <a:tc>
                  <a:txBody>
                    <a:bodyPr/>
                    <a:lstStyle/>
                    <a:p>
                      <a:pPr algn="ctr"/>
                      <a:r>
                        <a:rPr lang="en-US" sz="2000" dirty="0" err="1">
                          <a:latin typeface="Times New Roman" panose="02020603050405020304" charset="0"/>
                          <a:cs typeface="Times New Roman" panose="02020603050405020304" charset="0"/>
                        </a:rPr>
                        <a:t>Hành</a:t>
                      </a:r>
                      <a:r>
                        <a:rPr lang="en-US" sz="2000" baseline="0" dirty="0">
                          <a:latin typeface="Times New Roman" panose="02020603050405020304" charset="0"/>
                          <a:cs typeface="Times New Roman" panose="02020603050405020304" charset="0"/>
                        </a:rPr>
                        <a:t> </a:t>
                      </a:r>
                      <a:r>
                        <a:rPr lang="en-US" sz="2000" baseline="0" dirty="0" err="1">
                          <a:latin typeface="Times New Roman" panose="02020603050405020304" charset="0"/>
                          <a:cs typeface="Times New Roman" panose="02020603050405020304" charset="0"/>
                        </a:rPr>
                        <a:t>động</a:t>
                      </a:r>
                      <a:endParaRPr lang="en-US" sz="2000"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0"/>
                  </a:ext>
                </a:extLst>
              </a:tr>
              <a:tr h="354672">
                <a:tc>
                  <a:txBody>
                    <a:bodyPr/>
                    <a:lstStyle/>
                    <a:p>
                      <a:pPr algn="ctr"/>
                      <a:r>
                        <a:rPr lang="en-US" dirty="0"/>
                        <a:t>1</a:t>
                      </a:r>
                    </a:p>
                  </a:txBody>
                  <a:tcPr/>
                </a:tc>
                <a:tc>
                  <a:txBody>
                    <a:bodyPr/>
                    <a:lstStyle/>
                    <a:p>
                      <a:pPr marL="0" marR="0" lvl="0" indent="0" algn="l" rtl="0">
                        <a:spcBef>
                          <a:spcPts val="0"/>
                        </a:spcBef>
                        <a:spcAft>
                          <a:spcPts val="0"/>
                        </a:spcAft>
                        <a:buNone/>
                      </a:pPr>
                      <a:r>
                        <a:rPr lang="en-US" sz="1800" dirty="0" err="1">
                          <a:sym typeface="+mn-ea"/>
                        </a:rPr>
                        <a:t>Đặt</a:t>
                      </a:r>
                      <a:r>
                        <a:rPr lang="en-US" sz="1800" dirty="0">
                          <a:sym typeface="+mn-ea"/>
                        </a:rPr>
                        <a:t> </a:t>
                      </a:r>
                      <a:r>
                        <a:rPr lang="en-US" sz="1800" dirty="0" err="1">
                          <a:sym typeface="+mn-ea"/>
                        </a:rPr>
                        <a:t>báo</a:t>
                      </a:r>
                      <a:r>
                        <a:rPr lang="en-US" sz="1800" dirty="0">
                          <a:sym typeface="+mn-ea"/>
                        </a:rPr>
                        <a:t> </a:t>
                      </a:r>
                      <a:r>
                        <a:rPr lang="en-US" sz="1800" dirty="0" err="1">
                          <a:sym typeface="+mn-ea"/>
                        </a:rPr>
                        <a:t>thức</a:t>
                      </a:r>
                      <a:r>
                        <a:rPr lang="en-US" sz="1800" dirty="0">
                          <a:sym typeface="+mn-ea"/>
                        </a:rPr>
                        <a:t> </a:t>
                      </a:r>
                      <a:r>
                        <a:rPr lang="en-US" sz="1800" dirty="0" err="1">
                          <a:sym typeface="+mn-ea"/>
                        </a:rPr>
                        <a:t>lúc</a:t>
                      </a:r>
                      <a:r>
                        <a:rPr lang="en-US" sz="1800" dirty="0">
                          <a:sym typeface="+mn-ea"/>
                        </a:rPr>
                        <a:t> 22h15</a:t>
                      </a:r>
                      <a:endParaRPr lang="en-US" dirty="0"/>
                    </a:p>
                  </a:txBody>
                  <a:tcPr/>
                </a:tc>
                <a:extLst>
                  <a:ext uri="{0D108BD9-81ED-4DB2-BD59-A6C34878D82A}">
                    <a16:rowId xmlns:a16="http://schemas.microsoft.com/office/drawing/2014/main" val="10001"/>
                  </a:ext>
                </a:extLst>
              </a:tr>
              <a:tr h="354672">
                <a:tc>
                  <a:txBody>
                    <a:bodyPr/>
                    <a:lstStyle/>
                    <a:p>
                      <a:pPr algn="ctr"/>
                      <a:r>
                        <a:rPr lang="en-US" dirty="0"/>
                        <a:t>2</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a:p>
                  </a:txBody>
                  <a:tcPr/>
                </a:tc>
                <a:extLst>
                  <a:ext uri="{0D108BD9-81ED-4DB2-BD59-A6C34878D82A}">
                    <a16:rowId xmlns:a16="http://schemas.microsoft.com/office/drawing/2014/main" val="10002"/>
                  </a:ext>
                </a:extLst>
              </a:tr>
              <a:tr h="354672">
                <a:tc>
                  <a:txBody>
                    <a:bodyPr/>
                    <a:lstStyle/>
                    <a:p>
                      <a:pPr algn="ctr"/>
                      <a:r>
                        <a:rPr lang="en-US" dirty="0"/>
                        <a:t>3</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a:p>
                  </a:txBody>
                  <a:tcPr/>
                </a:tc>
                <a:extLst>
                  <a:ext uri="{0D108BD9-81ED-4DB2-BD59-A6C34878D82A}">
                    <a16:rowId xmlns:a16="http://schemas.microsoft.com/office/drawing/2014/main" val="10003"/>
                  </a:ext>
                </a:extLst>
              </a:tr>
              <a:tr h="354672">
                <a:tc>
                  <a:txBody>
                    <a:bodyPr/>
                    <a:lstStyle/>
                    <a:p>
                      <a:pPr algn="ctr"/>
                      <a:r>
                        <a:rPr lang="en-US" dirty="0"/>
                        <a:t>4</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dirty="0"/>
                    </a:p>
                  </a:txBody>
                  <a:tcPr/>
                </a:tc>
                <a:extLst>
                  <a:ext uri="{0D108BD9-81ED-4DB2-BD59-A6C34878D82A}">
                    <a16:rowId xmlns:a16="http://schemas.microsoft.com/office/drawing/2014/main" val="10004"/>
                  </a:ext>
                </a:extLst>
              </a:tr>
              <a:tr h="354672">
                <a:tc>
                  <a:txBody>
                    <a:bodyPr/>
                    <a:lstStyle/>
                    <a:p>
                      <a:pPr algn="ctr"/>
                      <a:r>
                        <a:rPr lang="en-US" dirty="0"/>
                        <a:t>5</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dirty="0"/>
                    </a:p>
                  </a:txBody>
                  <a:tcPr/>
                </a:tc>
                <a:extLst>
                  <a:ext uri="{0D108BD9-81ED-4DB2-BD59-A6C34878D82A}">
                    <a16:rowId xmlns:a16="http://schemas.microsoft.com/office/drawing/2014/main" val="10005"/>
                  </a:ext>
                </a:extLst>
              </a:tr>
              <a:tr h="354672">
                <a:tc>
                  <a:txBody>
                    <a:bodyPr/>
                    <a:lstStyle/>
                    <a:p>
                      <a:pPr algn="ctr"/>
                      <a:r>
                        <a:rPr lang="en-US" dirty="0"/>
                        <a:t>6</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dirty="0"/>
                    </a:p>
                  </a:txBody>
                  <a:tcPr/>
                </a:tc>
                <a:extLst>
                  <a:ext uri="{0D108BD9-81ED-4DB2-BD59-A6C34878D82A}">
                    <a16:rowId xmlns:a16="http://schemas.microsoft.com/office/drawing/2014/main" val="10006"/>
                  </a:ext>
                </a:extLst>
              </a:tr>
              <a:tr h="354672">
                <a:tc>
                  <a:txBody>
                    <a:bodyPr/>
                    <a:lstStyle/>
                    <a:p>
                      <a:pPr algn="ctr"/>
                      <a:r>
                        <a:rPr lang="en-US" dirty="0"/>
                        <a:t>7</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a:t>
                      </a:r>
                      <a:endParaRPr lang="en-US" dirty="0"/>
                    </a:p>
                  </a:txBody>
                  <a:tcPr/>
                </a:tc>
                <a:extLst>
                  <a:ext uri="{0D108BD9-81ED-4DB2-BD59-A6C34878D82A}">
                    <a16:rowId xmlns:a16="http://schemas.microsoft.com/office/drawing/2014/main" val="10007"/>
                  </a:ext>
                </a:extLst>
              </a:tr>
              <a:tr h="1530521">
                <a:tc gridSpan="2">
                  <a:txBody>
                    <a:bodyPr/>
                    <a:lstStyle/>
                    <a:p>
                      <a:pPr algn="l"/>
                      <a:r>
                        <a:rPr lang="en-US" dirty="0">
                          <a:solidFill>
                            <a:schemeClr val="accent5"/>
                          </a:solidFill>
                          <a:sym typeface="Wingdings" panose="05000000000000000000" pitchFamily="2" charset="2"/>
                        </a:rPr>
                        <a:t> KẾT</a:t>
                      </a:r>
                      <a:r>
                        <a:rPr lang="en-US" baseline="0" dirty="0">
                          <a:solidFill>
                            <a:schemeClr val="accent5"/>
                          </a:solidFill>
                          <a:sym typeface="Wingdings" panose="05000000000000000000" pitchFamily="2" charset="2"/>
                        </a:rPr>
                        <a:t> QUẢ ĐẠT ĐƯỢC SAU 1 TUẦN:  </a:t>
                      </a:r>
                      <a:r>
                        <a:rPr lang="en-US" sz="1800" dirty="0" err="1">
                          <a:solidFill>
                            <a:schemeClr val="accent5"/>
                          </a:solidFill>
                          <a:sym typeface="+mn-ea"/>
                        </a:rPr>
                        <a:t>Đã</a:t>
                      </a:r>
                      <a:r>
                        <a:rPr lang="en-US" sz="1800" dirty="0">
                          <a:solidFill>
                            <a:schemeClr val="accent5"/>
                          </a:solidFill>
                          <a:sym typeface="+mn-ea"/>
                        </a:rPr>
                        <a:t> </a:t>
                      </a:r>
                      <a:r>
                        <a:rPr lang="en-US" sz="1800" dirty="0" err="1">
                          <a:solidFill>
                            <a:schemeClr val="accent5"/>
                          </a:solidFill>
                          <a:sym typeface="+mn-ea"/>
                        </a:rPr>
                        <a:t>đi</a:t>
                      </a:r>
                      <a:r>
                        <a:rPr lang="en-US" sz="1800" dirty="0">
                          <a:solidFill>
                            <a:schemeClr val="accent5"/>
                          </a:solidFill>
                          <a:sym typeface="+mn-ea"/>
                        </a:rPr>
                        <a:t> </a:t>
                      </a:r>
                      <a:r>
                        <a:rPr lang="en-US" sz="1800" dirty="0" err="1">
                          <a:solidFill>
                            <a:schemeClr val="accent5"/>
                          </a:solidFill>
                          <a:sym typeface="+mn-ea"/>
                        </a:rPr>
                        <a:t>ngủ</a:t>
                      </a:r>
                      <a:r>
                        <a:rPr lang="en-US" sz="1800" dirty="0">
                          <a:solidFill>
                            <a:schemeClr val="accent5"/>
                          </a:solidFill>
                          <a:sym typeface="+mn-ea"/>
                        </a:rPr>
                        <a:t> </a:t>
                      </a:r>
                      <a:r>
                        <a:rPr lang="en-US" sz="1800" dirty="0" err="1">
                          <a:solidFill>
                            <a:schemeClr val="accent5"/>
                          </a:solidFill>
                          <a:sym typeface="+mn-ea"/>
                        </a:rPr>
                        <a:t>trước</a:t>
                      </a:r>
                      <a:r>
                        <a:rPr lang="en-US" sz="1800" dirty="0">
                          <a:solidFill>
                            <a:schemeClr val="accent5"/>
                          </a:solidFill>
                          <a:sym typeface="+mn-ea"/>
                        </a:rPr>
                        <a:t> 23h00 </a:t>
                      </a:r>
                      <a:r>
                        <a:rPr lang="en-US" sz="1800" dirty="0" err="1">
                          <a:solidFill>
                            <a:schemeClr val="accent5"/>
                          </a:solidFill>
                          <a:sym typeface="+mn-ea"/>
                        </a:rPr>
                        <a:t>hàng</a:t>
                      </a:r>
                      <a:r>
                        <a:rPr lang="en-US" sz="1800" dirty="0">
                          <a:solidFill>
                            <a:schemeClr val="accent5"/>
                          </a:solidFill>
                          <a:sym typeface="+mn-ea"/>
                        </a:rPr>
                        <a:t> </a:t>
                      </a:r>
                      <a:r>
                        <a:rPr lang="en-US" sz="1800" dirty="0" err="1">
                          <a:solidFill>
                            <a:schemeClr val="accent5"/>
                          </a:solidFill>
                          <a:sym typeface="+mn-ea"/>
                        </a:rPr>
                        <a:t>ngày</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8"/>
                  </a:ext>
                </a:extLst>
              </a:tr>
              <a:tr h="1257799">
                <a:tc gridSpan="2">
                  <a:txBody>
                    <a:bodyPr/>
                    <a:lstStyle/>
                    <a:p>
                      <a:pPr algn="l"/>
                      <a:r>
                        <a:rPr lang="en-US" dirty="0">
                          <a:solidFill>
                            <a:schemeClr val="accent5"/>
                          </a:solidFill>
                          <a:sym typeface="Wingdings" panose="05000000000000000000" pitchFamily="2" charset="2"/>
                        </a:rPr>
                        <a:t> PHẦN THƯỞNG NHỎ (</a:t>
                      </a:r>
                      <a:r>
                        <a:rPr lang="en-US" dirty="0" err="1">
                          <a:solidFill>
                            <a:schemeClr val="accent5"/>
                          </a:solidFill>
                          <a:sym typeface="Wingdings" panose="05000000000000000000" pitchFamily="2" charset="2"/>
                        </a:rPr>
                        <a:t>Nếu</a:t>
                      </a:r>
                      <a:r>
                        <a:rPr lang="en-US" dirty="0">
                          <a:solidFill>
                            <a:schemeClr val="accent5"/>
                          </a:solidFill>
                          <a:sym typeface="Wingdings" panose="05000000000000000000" pitchFamily="2" charset="2"/>
                        </a:rPr>
                        <a:t> </a:t>
                      </a:r>
                      <a:r>
                        <a:rPr lang="en-US" dirty="0" err="1">
                          <a:solidFill>
                            <a:schemeClr val="accent5"/>
                          </a:solidFill>
                          <a:sym typeface="Wingdings" panose="05000000000000000000" pitchFamily="2" charset="2"/>
                        </a:rPr>
                        <a:t>có</a:t>
                      </a:r>
                      <a:r>
                        <a:rPr lang="en-US" dirty="0">
                          <a:solidFill>
                            <a:schemeClr val="accent5"/>
                          </a:solidFill>
                          <a:sym typeface="Wingdings" panose="05000000000000000000" pitchFamily="2" charset="2"/>
                        </a:rPr>
                        <a:t>): 1 cốc cà phê vào mỗi buổi sáng</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9"/>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2933"/>
            <a:ext cx="10515600" cy="513649"/>
          </a:xfrm>
        </p:spPr>
        <p:txBody>
          <a:bodyPr>
            <a:normAutofit fontScale="90000"/>
          </a:bodyPr>
          <a:lstStyle/>
          <a:p>
            <a:r>
              <a:rPr lang="en-US" dirty="0" err="1"/>
              <a:t>Quá</a:t>
            </a:r>
            <a:r>
              <a:rPr lang="en-US" dirty="0"/>
              <a:t> </a:t>
            </a:r>
            <a:r>
              <a:rPr lang="en-US" dirty="0" err="1"/>
              <a:t>trình</a:t>
            </a:r>
            <a:r>
              <a:rPr lang="en-US" dirty="0"/>
              <a:t> </a:t>
            </a:r>
            <a:r>
              <a:rPr lang="en-US" dirty="0" err="1"/>
              <a:t>thực</a:t>
            </a:r>
            <a:r>
              <a:rPr lang="en-US" dirty="0"/>
              <a:t> </a:t>
            </a:r>
            <a:r>
              <a:rPr lang="en-US" dirty="0" err="1"/>
              <a:t>hiện</a:t>
            </a:r>
            <a:r>
              <a:rPr lang="en-US" dirty="0"/>
              <a:t> Kaizen</a:t>
            </a:r>
          </a:p>
        </p:txBody>
      </p:sp>
      <p:graphicFrame>
        <p:nvGraphicFramePr>
          <p:cNvPr id="4" name="Content Placeholder 3"/>
          <p:cNvGraphicFramePr>
            <a:graphicFrameLocks noGrp="1"/>
          </p:cNvGraphicFramePr>
          <p:nvPr>
            <p:ph idx="1"/>
          </p:nvPr>
        </p:nvGraphicFramePr>
        <p:xfrm>
          <a:off x="629391" y="831273"/>
          <a:ext cx="10776857" cy="5744880"/>
        </p:xfrm>
        <a:graphic>
          <a:graphicData uri="http://schemas.openxmlformats.org/drawingml/2006/table">
            <a:tbl>
              <a:tblPr firstRow="1" bandRow="1">
                <a:tableStyleId>{5C22544A-7EE6-4342-B048-85BDC9FD1C3A}</a:tableStyleId>
              </a:tblPr>
              <a:tblGrid>
                <a:gridCol w="1381467">
                  <a:extLst>
                    <a:ext uri="{9D8B030D-6E8A-4147-A177-3AD203B41FA5}">
                      <a16:colId xmlns:a16="http://schemas.microsoft.com/office/drawing/2014/main" val="20000"/>
                    </a:ext>
                  </a:extLst>
                </a:gridCol>
                <a:gridCol w="9395390">
                  <a:extLst>
                    <a:ext uri="{9D8B030D-6E8A-4147-A177-3AD203B41FA5}">
                      <a16:colId xmlns:a16="http://schemas.microsoft.com/office/drawing/2014/main" val="20001"/>
                    </a:ext>
                  </a:extLst>
                </a:gridCol>
              </a:tblGrid>
              <a:tr h="384228">
                <a:tc>
                  <a:txBody>
                    <a:bodyPr/>
                    <a:lstStyle/>
                    <a:p>
                      <a:pPr algn="ctr"/>
                      <a:r>
                        <a:rPr lang="en-US" sz="2000" dirty="0" err="1">
                          <a:latin typeface="Times New Roman" panose="02020603050405020304" charset="0"/>
                          <a:cs typeface="Times New Roman" panose="02020603050405020304" charset="0"/>
                        </a:rPr>
                        <a:t>Ngày</a:t>
                      </a:r>
                      <a:endParaRPr lang="en-US" sz="2000" dirty="0">
                        <a:latin typeface="Times New Roman" panose="02020603050405020304" charset="0"/>
                        <a:cs typeface="Times New Roman" panose="02020603050405020304" charset="0"/>
                      </a:endParaRPr>
                    </a:p>
                  </a:txBody>
                  <a:tcPr/>
                </a:tc>
                <a:tc>
                  <a:txBody>
                    <a:bodyPr/>
                    <a:lstStyle/>
                    <a:p>
                      <a:pPr algn="ctr"/>
                      <a:r>
                        <a:rPr lang="en-US" sz="2000" dirty="0" err="1">
                          <a:latin typeface="Times New Roman" panose="02020603050405020304" charset="0"/>
                          <a:cs typeface="Times New Roman" panose="02020603050405020304" charset="0"/>
                        </a:rPr>
                        <a:t>Hành</a:t>
                      </a:r>
                      <a:r>
                        <a:rPr lang="en-US" sz="2000" baseline="0" dirty="0">
                          <a:latin typeface="Times New Roman" panose="02020603050405020304" charset="0"/>
                          <a:cs typeface="Times New Roman" panose="02020603050405020304" charset="0"/>
                        </a:rPr>
                        <a:t> </a:t>
                      </a:r>
                      <a:r>
                        <a:rPr lang="en-US" sz="2000" baseline="0" dirty="0" err="1">
                          <a:latin typeface="Times New Roman" panose="02020603050405020304" charset="0"/>
                          <a:cs typeface="Times New Roman" panose="02020603050405020304" charset="0"/>
                        </a:rPr>
                        <a:t>động</a:t>
                      </a:r>
                      <a:endParaRPr lang="en-US" sz="2000"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0"/>
                  </a:ext>
                </a:extLst>
              </a:tr>
              <a:tr h="354672">
                <a:tc>
                  <a:txBody>
                    <a:bodyPr/>
                    <a:lstStyle/>
                    <a:p>
                      <a:pPr algn="ctr"/>
                      <a:r>
                        <a:rPr lang="en-US" dirty="0"/>
                        <a:t>8</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 nhưng đặt báo thức lúc 22h00</a:t>
                      </a:r>
                      <a:endParaRPr lang="en-US" dirty="0"/>
                    </a:p>
                  </a:txBody>
                  <a:tcPr/>
                </a:tc>
                <a:extLst>
                  <a:ext uri="{0D108BD9-81ED-4DB2-BD59-A6C34878D82A}">
                    <a16:rowId xmlns:a16="http://schemas.microsoft.com/office/drawing/2014/main" val="10001"/>
                  </a:ext>
                </a:extLst>
              </a:tr>
              <a:tr h="354672">
                <a:tc>
                  <a:txBody>
                    <a:bodyPr/>
                    <a:lstStyle/>
                    <a:p>
                      <a:pPr algn="ctr"/>
                      <a:r>
                        <a:rPr lang="en-US" dirty="0"/>
                        <a:t>9</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a:p>
                  </a:txBody>
                  <a:tcPr/>
                </a:tc>
                <a:extLst>
                  <a:ext uri="{0D108BD9-81ED-4DB2-BD59-A6C34878D82A}">
                    <a16:rowId xmlns:a16="http://schemas.microsoft.com/office/drawing/2014/main" val="10002"/>
                  </a:ext>
                </a:extLst>
              </a:tr>
              <a:tr h="354672">
                <a:tc>
                  <a:txBody>
                    <a:bodyPr/>
                    <a:lstStyle/>
                    <a:p>
                      <a:pPr algn="ctr"/>
                      <a:r>
                        <a:rPr lang="en-US" dirty="0"/>
                        <a:t>10</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a:p>
                  </a:txBody>
                  <a:tcPr/>
                </a:tc>
                <a:extLst>
                  <a:ext uri="{0D108BD9-81ED-4DB2-BD59-A6C34878D82A}">
                    <a16:rowId xmlns:a16="http://schemas.microsoft.com/office/drawing/2014/main" val="10003"/>
                  </a:ext>
                </a:extLst>
              </a:tr>
              <a:tr h="354672">
                <a:tc>
                  <a:txBody>
                    <a:bodyPr/>
                    <a:lstStyle/>
                    <a:p>
                      <a:pPr algn="ctr"/>
                      <a:r>
                        <a:rPr lang="en-US" dirty="0"/>
                        <a:t>11</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a:p>
                  </a:txBody>
                  <a:tcPr/>
                </a:tc>
                <a:extLst>
                  <a:ext uri="{0D108BD9-81ED-4DB2-BD59-A6C34878D82A}">
                    <a16:rowId xmlns:a16="http://schemas.microsoft.com/office/drawing/2014/main" val="10004"/>
                  </a:ext>
                </a:extLst>
              </a:tr>
              <a:tr h="354672">
                <a:tc>
                  <a:txBody>
                    <a:bodyPr/>
                    <a:lstStyle/>
                    <a:p>
                      <a:pPr algn="ctr"/>
                      <a:r>
                        <a:rPr lang="en-US" dirty="0"/>
                        <a:t>12</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dirty="0"/>
                    </a:p>
                  </a:txBody>
                  <a:tcPr/>
                </a:tc>
                <a:extLst>
                  <a:ext uri="{0D108BD9-81ED-4DB2-BD59-A6C34878D82A}">
                    <a16:rowId xmlns:a16="http://schemas.microsoft.com/office/drawing/2014/main" val="10005"/>
                  </a:ext>
                </a:extLst>
              </a:tr>
              <a:tr h="354672">
                <a:tc>
                  <a:txBody>
                    <a:bodyPr/>
                    <a:lstStyle/>
                    <a:p>
                      <a:pPr algn="ctr"/>
                      <a:r>
                        <a:rPr lang="en-US" dirty="0"/>
                        <a:t>13</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dirty="0"/>
                    </a:p>
                  </a:txBody>
                  <a:tcPr/>
                </a:tc>
                <a:extLst>
                  <a:ext uri="{0D108BD9-81ED-4DB2-BD59-A6C34878D82A}">
                    <a16:rowId xmlns:a16="http://schemas.microsoft.com/office/drawing/2014/main" val="10006"/>
                  </a:ext>
                </a:extLst>
              </a:tr>
              <a:tr h="354672">
                <a:tc>
                  <a:txBody>
                    <a:bodyPr/>
                    <a:lstStyle/>
                    <a:p>
                      <a:pPr algn="ctr"/>
                      <a:r>
                        <a:rPr lang="en-US" dirty="0"/>
                        <a:t>14</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8</a:t>
                      </a:r>
                      <a:endParaRPr lang="en-US" dirty="0"/>
                    </a:p>
                  </a:txBody>
                  <a:tcPr/>
                </a:tc>
                <a:extLst>
                  <a:ext uri="{0D108BD9-81ED-4DB2-BD59-A6C34878D82A}">
                    <a16:rowId xmlns:a16="http://schemas.microsoft.com/office/drawing/2014/main" val="10007"/>
                  </a:ext>
                </a:extLst>
              </a:tr>
              <a:tr h="1530521">
                <a:tc gridSpan="2">
                  <a:txBody>
                    <a:bodyPr/>
                    <a:lstStyle/>
                    <a:p>
                      <a:pPr algn="l"/>
                      <a:r>
                        <a:rPr lang="en-US" dirty="0">
                          <a:solidFill>
                            <a:schemeClr val="accent5"/>
                          </a:solidFill>
                          <a:sym typeface="Wingdings" panose="05000000000000000000" pitchFamily="2" charset="2"/>
                        </a:rPr>
                        <a:t> KẾT</a:t>
                      </a:r>
                      <a:r>
                        <a:rPr lang="en-US" baseline="0" dirty="0">
                          <a:solidFill>
                            <a:schemeClr val="accent5"/>
                          </a:solidFill>
                          <a:sym typeface="Wingdings" panose="05000000000000000000" pitchFamily="2" charset="2"/>
                        </a:rPr>
                        <a:t> QUẢ ĐẠT ĐƯỢC SAU 2 TUẦN:  </a:t>
                      </a:r>
                      <a:r>
                        <a:rPr lang="en-US" sz="1800" dirty="0" err="1">
                          <a:solidFill>
                            <a:schemeClr val="accent5"/>
                          </a:solidFill>
                          <a:sym typeface="+mn-ea"/>
                        </a:rPr>
                        <a:t>Giấc</a:t>
                      </a:r>
                      <a:r>
                        <a:rPr lang="en-US" sz="1800" dirty="0">
                          <a:solidFill>
                            <a:schemeClr val="accent5"/>
                          </a:solidFill>
                          <a:sym typeface="+mn-ea"/>
                        </a:rPr>
                        <a:t> </a:t>
                      </a:r>
                      <a:r>
                        <a:rPr lang="en-US" sz="1800" dirty="0" err="1">
                          <a:solidFill>
                            <a:schemeClr val="accent5"/>
                          </a:solidFill>
                          <a:sym typeface="+mn-ea"/>
                        </a:rPr>
                        <a:t>ngủ</a:t>
                      </a:r>
                      <a:r>
                        <a:rPr lang="en-US" sz="1800" dirty="0">
                          <a:solidFill>
                            <a:schemeClr val="accent5"/>
                          </a:solidFill>
                          <a:sym typeface="+mn-ea"/>
                        </a:rPr>
                        <a:t> </a:t>
                      </a:r>
                      <a:r>
                        <a:rPr lang="en-US" sz="1800" dirty="0" err="1">
                          <a:solidFill>
                            <a:schemeClr val="accent5"/>
                          </a:solidFill>
                          <a:sym typeface="+mn-ea"/>
                        </a:rPr>
                        <a:t>đã</a:t>
                      </a:r>
                      <a:r>
                        <a:rPr lang="en-US" sz="1800" dirty="0">
                          <a:solidFill>
                            <a:schemeClr val="accent5"/>
                          </a:solidFill>
                          <a:sym typeface="+mn-ea"/>
                        </a:rPr>
                        <a:t> </a:t>
                      </a:r>
                      <a:r>
                        <a:rPr lang="en-US" sz="1800" dirty="0" err="1">
                          <a:solidFill>
                            <a:schemeClr val="accent5"/>
                          </a:solidFill>
                          <a:sym typeface="+mn-ea"/>
                        </a:rPr>
                        <a:t>được</a:t>
                      </a:r>
                      <a:r>
                        <a:rPr lang="en-US" sz="1800" dirty="0">
                          <a:solidFill>
                            <a:schemeClr val="accent5"/>
                          </a:solidFill>
                          <a:sym typeface="+mn-ea"/>
                        </a:rPr>
                        <a:t> </a:t>
                      </a:r>
                      <a:r>
                        <a:rPr lang="en-US" sz="1800" dirty="0" err="1">
                          <a:solidFill>
                            <a:schemeClr val="accent5"/>
                          </a:solidFill>
                          <a:sym typeface="+mn-ea"/>
                        </a:rPr>
                        <a:t>cải</a:t>
                      </a:r>
                      <a:r>
                        <a:rPr lang="en-US" sz="1800" dirty="0">
                          <a:solidFill>
                            <a:schemeClr val="accent5"/>
                          </a:solidFill>
                          <a:sym typeface="+mn-ea"/>
                        </a:rPr>
                        <a:t> </a:t>
                      </a:r>
                      <a:r>
                        <a:rPr lang="en-US" sz="1800" dirty="0" err="1">
                          <a:solidFill>
                            <a:schemeClr val="accent5"/>
                          </a:solidFill>
                          <a:sym typeface="+mn-ea"/>
                        </a:rPr>
                        <a:t>thiện</a:t>
                      </a:r>
                      <a:r>
                        <a:rPr lang="en-US" sz="1800" dirty="0">
                          <a:solidFill>
                            <a:schemeClr val="accent5"/>
                          </a:solidFill>
                          <a:sym typeface="+mn-ea"/>
                        </a:rPr>
                        <a:t> </a:t>
                      </a:r>
                      <a:r>
                        <a:rPr lang="en-US" sz="1800" dirty="0" err="1">
                          <a:solidFill>
                            <a:schemeClr val="accent5"/>
                          </a:solidFill>
                          <a:sym typeface="+mn-ea"/>
                        </a:rPr>
                        <a:t>tốt</a:t>
                      </a:r>
                      <a:r>
                        <a:rPr lang="en-US" sz="1800" dirty="0">
                          <a:solidFill>
                            <a:schemeClr val="accent5"/>
                          </a:solidFill>
                          <a:sym typeface="+mn-ea"/>
                        </a:rPr>
                        <a:t> </a:t>
                      </a:r>
                      <a:r>
                        <a:rPr lang="en-US" sz="1800" dirty="0" err="1">
                          <a:solidFill>
                            <a:schemeClr val="accent5"/>
                          </a:solidFill>
                          <a:sym typeface="+mn-ea"/>
                        </a:rPr>
                        <a:t>hơn</a:t>
                      </a:r>
                      <a:r>
                        <a:rPr lang="en-US" sz="1800" dirty="0">
                          <a:solidFill>
                            <a:schemeClr val="accent5"/>
                          </a:solidFill>
                          <a:sym typeface="+mn-ea"/>
                        </a:rPr>
                        <a:t> </a:t>
                      </a:r>
                      <a:r>
                        <a:rPr lang="en-US" sz="1800" dirty="0" err="1">
                          <a:solidFill>
                            <a:schemeClr val="accent5"/>
                          </a:solidFill>
                          <a:sym typeface="+mn-ea"/>
                        </a:rPr>
                        <a:t>và</a:t>
                      </a:r>
                      <a:r>
                        <a:rPr lang="en-US" sz="1800" dirty="0">
                          <a:solidFill>
                            <a:schemeClr val="accent5"/>
                          </a:solidFill>
                          <a:sym typeface="+mn-ea"/>
                        </a:rPr>
                        <a:t> </a:t>
                      </a:r>
                      <a:r>
                        <a:rPr lang="en-US" sz="1800" dirty="0" err="1">
                          <a:solidFill>
                            <a:schemeClr val="accent5"/>
                          </a:solidFill>
                          <a:sym typeface="+mn-ea"/>
                        </a:rPr>
                        <a:t>cảm</a:t>
                      </a:r>
                      <a:r>
                        <a:rPr lang="en-US" sz="1800" dirty="0">
                          <a:solidFill>
                            <a:schemeClr val="accent5"/>
                          </a:solidFill>
                          <a:sym typeface="+mn-ea"/>
                        </a:rPr>
                        <a:t> </a:t>
                      </a:r>
                      <a:r>
                        <a:rPr lang="en-US" sz="1800" dirty="0" err="1">
                          <a:solidFill>
                            <a:schemeClr val="accent5"/>
                          </a:solidFill>
                          <a:sym typeface="+mn-ea"/>
                        </a:rPr>
                        <a:t>thấy</a:t>
                      </a:r>
                      <a:r>
                        <a:rPr lang="en-US" sz="1800" dirty="0">
                          <a:solidFill>
                            <a:schemeClr val="accent5"/>
                          </a:solidFill>
                          <a:sym typeface="+mn-ea"/>
                        </a:rPr>
                        <a:t> </a:t>
                      </a:r>
                      <a:r>
                        <a:rPr lang="en-US" sz="1800" dirty="0" err="1">
                          <a:solidFill>
                            <a:schemeClr val="accent5"/>
                          </a:solidFill>
                          <a:sym typeface="+mn-ea"/>
                        </a:rPr>
                        <a:t>khỏe</a:t>
                      </a:r>
                      <a:r>
                        <a:rPr lang="en-US" sz="1800" dirty="0">
                          <a:solidFill>
                            <a:schemeClr val="accent5"/>
                          </a:solidFill>
                          <a:sym typeface="+mn-ea"/>
                        </a:rPr>
                        <a:t> </a:t>
                      </a:r>
                      <a:r>
                        <a:rPr lang="en-US" sz="1800" dirty="0" err="1">
                          <a:solidFill>
                            <a:schemeClr val="accent5"/>
                          </a:solidFill>
                          <a:sym typeface="+mn-ea"/>
                        </a:rPr>
                        <a:t>khoắn</a:t>
                      </a:r>
                      <a:r>
                        <a:rPr lang="en-US" sz="1800" dirty="0">
                          <a:solidFill>
                            <a:schemeClr val="accent5"/>
                          </a:solidFill>
                          <a:sym typeface="+mn-ea"/>
                        </a:rPr>
                        <a:t> </a:t>
                      </a:r>
                      <a:r>
                        <a:rPr lang="en-US" sz="1800" dirty="0" err="1">
                          <a:solidFill>
                            <a:schemeClr val="accent5"/>
                          </a:solidFill>
                          <a:sym typeface="+mn-ea"/>
                        </a:rPr>
                        <a:t>hơn</a:t>
                      </a:r>
                      <a:r>
                        <a:rPr lang="en-US" sz="1800" dirty="0">
                          <a:solidFill>
                            <a:schemeClr val="accent5"/>
                          </a:solidFill>
                          <a:sym typeface="+mn-ea"/>
                        </a:rPr>
                        <a:t> </a:t>
                      </a:r>
                      <a:r>
                        <a:rPr lang="en-US" sz="1800" dirty="0" err="1">
                          <a:solidFill>
                            <a:schemeClr val="accent5"/>
                          </a:solidFill>
                          <a:sym typeface="+mn-ea"/>
                        </a:rPr>
                        <a:t>hẳn</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8"/>
                  </a:ext>
                </a:extLst>
              </a:tr>
              <a:tr h="1257799">
                <a:tc gridSpan="2">
                  <a:txBody>
                    <a:bodyPr/>
                    <a:lstStyle/>
                    <a:p>
                      <a:pPr algn="l"/>
                      <a:r>
                        <a:rPr lang="en-US" dirty="0">
                          <a:solidFill>
                            <a:schemeClr val="accent5"/>
                          </a:solidFill>
                          <a:sym typeface="Wingdings" panose="05000000000000000000" pitchFamily="2" charset="2"/>
                        </a:rPr>
                        <a:t> PHẦN THƯỞNG NHỎ (</a:t>
                      </a:r>
                      <a:r>
                        <a:rPr lang="en-US" dirty="0" err="1">
                          <a:solidFill>
                            <a:schemeClr val="accent5"/>
                          </a:solidFill>
                          <a:sym typeface="Wingdings" panose="05000000000000000000" pitchFamily="2" charset="2"/>
                        </a:rPr>
                        <a:t>Nếu</a:t>
                      </a:r>
                      <a:r>
                        <a:rPr lang="en-US" dirty="0">
                          <a:solidFill>
                            <a:schemeClr val="accent5"/>
                          </a:solidFill>
                          <a:sym typeface="Wingdings" panose="05000000000000000000" pitchFamily="2" charset="2"/>
                        </a:rPr>
                        <a:t> </a:t>
                      </a:r>
                      <a:r>
                        <a:rPr lang="en-US" dirty="0" err="1">
                          <a:solidFill>
                            <a:schemeClr val="accent5"/>
                          </a:solidFill>
                          <a:sym typeface="Wingdings" panose="05000000000000000000" pitchFamily="2" charset="2"/>
                        </a:rPr>
                        <a:t>có</a:t>
                      </a:r>
                      <a:r>
                        <a:rPr lang="en-US" dirty="0">
                          <a:solidFill>
                            <a:schemeClr val="accent5"/>
                          </a:solidFill>
                          <a:sym typeface="Wingdings" panose="05000000000000000000" pitchFamily="2" charset="2"/>
                        </a:rPr>
                        <a:t>): Tiếp tục 1 cốc cà phê mỗi sáng</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9"/>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2933"/>
            <a:ext cx="10515600" cy="513649"/>
          </a:xfrm>
        </p:spPr>
        <p:txBody>
          <a:bodyPr>
            <a:normAutofit fontScale="90000"/>
          </a:bodyPr>
          <a:lstStyle/>
          <a:p>
            <a:r>
              <a:rPr lang="en-US" dirty="0" err="1"/>
              <a:t>Quá</a:t>
            </a:r>
            <a:r>
              <a:rPr lang="en-US" dirty="0"/>
              <a:t> </a:t>
            </a:r>
            <a:r>
              <a:rPr lang="en-US" dirty="0" err="1"/>
              <a:t>trình</a:t>
            </a:r>
            <a:r>
              <a:rPr lang="en-US" dirty="0"/>
              <a:t> </a:t>
            </a:r>
            <a:r>
              <a:rPr lang="en-US" dirty="0" err="1"/>
              <a:t>thực</a:t>
            </a:r>
            <a:r>
              <a:rPr lang="en-US" dirty="0"/>
              <a:t> </a:t>
            </a:r>
            <a:r>
              <a:rPr lang="en-US" dirty="0" err="1"/>
              <a:t>hiện</a:t>
            </a:r>
            <a:r>
              <a:rPr lang="en-US" dirty="0"/>
              <a:t> Kaizen</a:t>
            </a:r>
          </a:p>
        </p:txBody>
      </p:sp>
      <p:graphicFrame>
        <p:nvGraphicFramePr>
          <p:cNvPr id="4" name="Content Placeholder 3"/>
          <p:cNvGraphicFramePr>
            <a:graphicFrameLocks noGrp="1"/>
          </p:cNvGraphicFramePr>
          <p:nvPr>
            <p:ph idx="1"/>
          </p:nvPr>
        </p:nvGraphicFramePr>
        <p:xfrm>
          <a:off x="629391" y="831273"/>
          <a:ext cx="10776857" cy="5837874"/>
        </p:xfrm>
        <a:graphic>
          <a:graphicData uri="http://schemas.openxmlformats.org/drawingml/2006/table">
            <a:tbl>
              <a:tblPr firstRow="1" bandRow="1">
                <a:tableStyleId>{5C22544A-7EE6-4342-B048-85BDC9FD1C3A}</a:tableStyleId>
              </a:tblPr>
              <a:tblGrid>
                <a:gridCol w="1381467">
                  <a:extLst>
                    <a:ext uri="{9D8B030D-6E8A-4147-A177-3AD203B41FA5}">
                      <a16:colId xmlns:a16="http://schemas.microsoft.com/office/drawing/2014/main" val="20000"/>
                    </a:ext>
                  </a:extLst>
                </a:gridCol>
                <a:gridCol w="9395390">
                  <a:extLst>
                    <a:ext uri="{9D8B030D-6E8A-4147-A177-3AD203B41FA5}">
                      <a16:colId xmlns:a16="http://schemas.microsoft.com/office/drawing/2014/main" val="20001"/>
                    </a:ext>
                  </a:extLst>
                </a:gridCol>
              </a:tblGrid>
              <a:tr h="384228">
                <a:tc>
                  <a:txBody>
                    <a:bodyPr/>
                    <a:lstStyle/>
                    <a:p>
                      <a:pPr algn="ctr"/>
                      <a:r>
                        <a:rPr lang="en-US" sz="2000" dirty="0" err="1">
                          <a:latin typeface="Times New Roman" panose="02020603050405020304" charset="0"/>
                          <a:cs typeface="Times New Roman" panose="02020603050405020304" charset="0"/>
                        </a:rPr>
                        <a:t>Ngày</a:t>
                      </a:r>
                      <a:endParaRPr lang="en-US" sz="2000" dirty="0">
                        <a:latin typeface="Times New Roman" panose="02020603050405020304" charset="0"/>
                        <a:cs typeface="Times New Roman" panose="02020603050405020304" charset="0"/>
                      </a:endParaRPr>
                    </a:p>
                  </a:txBody>
                  <a:tcPr/>
                </a:tc>
                <a:tc>
                  <a:txBody>
                    <a:bodyPr/>
                    <a:lstStyle/>
                    <a:p>
                      <a:pPr algn="ctr"/>
                      <a:r>
                        <a:rPr lang="en-US" sz="2000" dirty="0" err="1">
                          <a:latin typeface="Times New Roman" panose="02020603050405020304" charset="0"/>
                          <a:cs typeface="Times New Roman" panose="02020603050405020304" charset="0"/>
                        </a:rPr>
                        <a:t>Hành</a:t>
                      </a:r>
                      <a:r>
                        <a:rPr lang="en-US" sz="2000" baseline="0" dirty="0">
                          <a:latin typeface="Times New Roman" panose="02020603050405020304" charset="0"/>
                          <a:cs typeface="Times New Roman" panose="02020603050405020304" charset="0"/>
                        </a:rPr>
                        <a:t> </a:t>
                      </a:r>
                      <a:r>
                        <a:rPr lang="en-US" sz="2000" baseline="0" dirty="0" err="1">
                          <a:latin typeface="Times New Roman" panose="02020603050405020304" charset="0"/>
                          <a:cs typeface="Times New Roman" panose="02020603050405020304" charset="0"/>
                        </a:rPr>
                        <a:t>động</a:t>
                      </a:r>
                      <a:endParaRPr lang="en-US" sz="2000" dirty="0">
                        <a:latin typeface="Times New Roman" panose="02020603050405020304" charset="0"/>
                        <a:cs typeface="Times New Roman" panose="02020603050405020304" charset="0"/>
                      </a:endParaRPr>
                    </a:p>
                  </a:txBody>
                  <a:tcPr/>
                </a:tc>
                <a:extLst>
                  <a:ext uri="{0D108BD9-81ED-4DB2-BD59-A6C34878D82A}">
                    <a16:rowId xmlns:a16="http://schemas.microsoft.com/office/drawing/2014/main" val="10000"/>
                  </a:ext>
                </a:extLst>
              </a:tr>
              <a:tr h="354672">
                <a:tc>
                  <a:txBody>
                    <a:bodyPr/>
                    <a:lstStyle/>
                    <a:p>
                      <a:pPr algn="ctr"/>
                      <a:r>
                        <a:rPr lang="en-US" dirty="0"/>
                        <a:t>15</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 nhưng đặt báo thức lúc 21h50</a:t>
                      </a:r>
                      <a:endParaRPr lang="en-US" dirty="0"/>
                    </a:p>
                  </a:txBody>
                  <a:tcPr/>
                </a:tc>
                <a:extLst>
                  <a:ext uri="{0D108BD9-81ED-4DB2-BD59-A6C34878D82A}">
                    <a16:rowId xmlns:a16="http://schemas.microsoft.com/office/drawing/2014/main" val="10001"/>
                  </a:ext>
                </a:extLst>
              </a:tr>
              <a:tr h="354672">
                <a:tc>
                  <a:txBody>
                    <a:bodyPr/>
                    <a:lstStyle/>
                    <a:p>
                      <a:pPr algn="ctr"/>
                      <a:r>
                        <a:rPr lang="en-US" dirty="0"/>
                        <a:t>16</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a:p>
                  </a:txBody>
                  <a:tcPr/>
                </a:tc>
                <a:extLst>
                  <a:ext uri="{0D108BD9-81ED-4DB2-BD59-A6C34878D82A}">
                    <a16:rowId xmlns:a16="http://schemas.microsoft.com/office/drawing/2014/main" val="10002"/>
                  </a:ext>
                </a:extLst>
              </a:tr>
              <a:tr h="458754">
                <a:tc>
                  <a:txBody>
                    <a:bodyPr/>
                    <a:lstStyle/>
                    <a:p>
                      <a:pPr algn="ctr"/>
                      <a:r>
                        <a:rPr lang="en-US" dirty="0"/>
                        <a:t>17</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a:p>
                  </a:txBody>
                  <a:tcPr/>
                </a:tc>
                <a:extLst>
                  <a:ext uri="{0D108BD9-81ED-4DB2-BD59-A6C34878D82A}">
                    <a16:rowId xmlns:a16="http://schemas.microsoft.com/office/drawing/2014/main" val="10003"/>
                  </a:ext>
                </a:extLst>
              </a:tr>
              <a:tr h="354672">
                <a:tc>
                  <a:txBody>
                    <a:bodyPr/>
                    <a:lstStyle/>
                    <a:p>
                      <a:pPr algn="ctr"/>
                      <a:r>
                        <a:rPr lang="en-US" dirty="0"/>
                        <a:t>18</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a:p>
                  </a:txBody>
                  <a:tcPr/>
                </a:tc>
                <a:extLst>
                  <a:ext uri="{0D108BD9-81ED-4DB2-BD59-A6C34878D82A}">
                    <a16:rowId xmlns:a16="http://schemas.microsoft.com/office/drawing/2014/main" val="10004"/>
                  </a:ext>
                </a:extLst>
              </a:tr>
              <a:tr h="354672">
                <a:tc>
                  <a:txBody>
                    <a:bodyPr/>
                    <a:lstStyle/>
                    <a:p>
                      <a:pPr algn="ctr"/>
                      <a:r>
                        <a:rPr lang="en-US" dirty="0"/>
                        <a:t>19</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dirty="0"/>
                    </a:p>
                  </a:txBody>
                  <a:tcPr/>
                </a:tc>
                <a:extLst>
                  <a:ext uri="{0D108BD9-81ED-4DB2-BD59-A6C34878D82A}">
                    <a16:rowId xmlns:a16="http://schemas.microsoft.com/office/drawing/2014/main" val="10005"/>
                  </a:ext>
                </a:extLst>
              </a:tr>
              <a:tr h="354672">
                <a:tc>
                  <a:txBody>
                    <a:bodyPr/>
                    <a:lstStyle/>
                    <a:p>
                      <a:pPr algn="ctr"/>
                      <a:r>
                        <a:rPr lang="en-US" dirty="0"/>
                        <a:t>20</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dirty="0"/>
                    </a:p>
                  </a:txBody>
                  <a:tcPr/>
                </a:tc>
                <a:extLst>
                  <a:ext uri="{0D108BD9-81ED-4DB2-BD59-A6C34878D82A}">
                    <a16:rowId xmlns:a16="http://schemas.microsoft.com/office/drawing/2014/main" val="10006"/>
                  </a:ext>
                </a:extLst>
              </a:tr>
              <a:tr h="354672">
                <a:tc>
                  <a:txBody>
                    <a:bodyPr/>
                    <a:lstStyle/>
                    <a:p>
                      <a:pPr algn="ctr"/>
                      <a:r>
                        <a:rPr lang="en-US" dirty="0"/>
                        <a:t>21</a:t>
                      </a:r>
                    </a:p>
                  </a:txBody>
                  <a:tcPr/>
                </a:tc>
                <a:tc>
                  <a:txBody>
                    <a:bodyPr/>
                    <a:lstStyle/>
                    <a:p>
                      <a:r>
                        <a:rPr lang="en-US" sz="1800" dirty="0" err="1">
                          <a:sym typeface="+mn-ea"/>
                        </a:rPr>
                        <a:t>Làm</a:t>
                      </a:r>
                      <a:r>
                        <a:rPr lang="en-US" sz="1800" dirty="0">
                          <a:sym typeface="+mn-ea"/>
                        </a:rPr>
                        <a:t> </a:t>
                      </a:r>
                      <a:r>
                        <a:rPr lang="en-US" sz="1800" dirty="0" err="1">
                          <a:sym typeface="+mn-ea"/>
                        </a:rPr>
                        <a:t>như</a:t>
                      </a:r>
                      <a:r>
                        <a:rPr lang="en-US" sz="1800" dirty="0">
                          <a:sym typeface="+mn-ea"/>
                        </a:rPr>
                        <a:t> </a:t>
                      </a:r>
                      <a:r>
                        <a:rPr lang="en-US" sz="1800" dirty="0" err="1">
                          <a:sym typeface="+mn-ea"/>
                        </a:rPr>
                        <a:t>ngày</a:t>
                      </a:r>
                      <a:r>
                        <a:rPr lang="en-US" sz="1800" dirty="0">
                          <a:sym typeface="+mn-ea"/>
                        </a:rPr>
                        <a:t> 15</a:t>
                      </a:r>
                      <a:endParaRPr lang="en-US" dirty="0"/>
                    </a:p>
                  </a:txBody>
                  <a:tcPr/>
                </a:tc>
                <a:extLst>
                  <a:ext uri="{0D108BD9-81ED-4DB2-BD59-A6C34878D82A}">
                    <a16:rowId xmlns:a16="http://schemas.microsoft.com/office/drawing/2014/main" val="10007"/>
                  </a:ext>
                </a:extLst>
              </a:tr>
              <a:tr h="1530521">
                <a:tc gridSpan="2">
                  <a:txBody>
                    <a:bodyPr/>
                    <a:lstStyle/>
                    <a:p>
                      <a:pPr algn="l"/>
                      <a:r>
                        <a:rPr lang="en-US" dirty="0">
                          <a:solidFill>
                            <a:schemeClr val="accent5"/>
                          </a:solidFill>
                          <a:sym typeface="Wingdings" panose="05000000000000000000" pitchFamily="2" charset="2"/>
                        </a:rPr>
                        <a:t> KẾT</a:t>
                      </a:r>
                      <a:r>
                        <a:rPr lang="en-US" baseline="0" dirty="0">
                          <a:solidFill>
                            <a:schemeClr val="accent5"/>
                          </a:solidFill>
                          <a:sym typeface="Wingdings" panose="05000000000000000000" pitchFamily="2" charset="2"/>
                        </a:rPr>
                        <a:t> QUẢ ĐẠT ĐƯỢC SAU 3 TUẦN:  </a:t>
                      </a:r>
                      <a:r>
                        <a:rPr lang="en-US" sz="1800" dirty="0">
                          <a:solidFill>
                            <a:schemeClr val="accent5"/>
                          </a:solidFill>
                          <a:sym typeface="+mn-ea"/>
                        </a:rPr>
                        <a:t> </a:t>
                      </a:r>
                      <a:r>
                        <a:rPr lang="en-US" sz="1800" dirty="0" err="1">
                          <a:solidFill>
                            <a:schemeClr val="accent5"/>
                          </a:solidFill>
                          <a:sym typeface="+mn-ea"/>
                        </a:rPr>
                        <a:t>Đã</a:t>
                      </a:r>
                      <a:r>
                        <a:rPr lang="en-US" sz="1800" dirty="0">
                          <a:solidFill>
                            <a:schemeClr val="accent5"/>
                          </a:solidFill>
                          <a:sym typeface="+mn-ea"/>
                        </a:rPr>
                        <a:t> </a:t>
                      </a:r>
                      <a:r>
                        <a:rPr lang="en-US" sz="1800" dirty="0" err="1">
                          <a:solidFill>
                            <a:schemeClr val="accent5"/>
                          </a:solidFill>
                          <a:sym typeface="+mn-ea"/>
                        </a:rPr>
                        <a:t>biết</a:t>
                      </a:r>
                      <a:r>
                        <a:rPr lang="en-US" sz="1800" dirty="0">
                          <a:solidFill>
                            <a:schemeClr val="accent5"/>
                          </a:solidFill>
                          <a:sym typeface="+mn-ea"/>
                        </a:rPr>
                        <a:t> </a:t>
                      </a:r>
                      <a:r>
                        <a:rPr lang="en-US" sz="1800" dirty="0" err="1">
                          <a:solidFill>
                            <a:schemeClr val="accent5"/>
                          </a:solidFill>
                          <a:sym typeface="+mn-ea"/>
                        </a:rPr>
                        <a:t>sắp</a:t>
                      </a:r>
                      <a:r>
                        <a:rPr lang="en-US" sz="1800" dirty="0">
                          <a:solidFill>
                            <a:schemeClr val="accent5"/>
                          </a:solidFill>
                          <a:sym typeface="+mn-ea"/>
                        </a:rPr>
                        <a:t> </a:t>
                      </a:r>
                      <a:r>
                        <a:rPr lang="en-US" sz="1800" dirty="0" err="1">
                          <a:solidFill>
                            <a:schemeClr val="accent5"/>
                          </a:solidFill>
                          <a:sym typeface="+mn-ea"/>
                        </a:rPr>
                        <a:t>xếp</a:t>
                      </a:r>
                      <a:r>
                        <a:rPr lang="en-US" sz="1800" dirty="0">
                          <a:solidFill>
                            <a:schemeClr val="accent5"/>
                          </a:solidFill>
                          <a:sym typeface="+mn-ea"/>
                        </a:rPr>
                        <a:t> </a:t>
                      </a:r>
                      <a:r>
                        <a:rPr lang="en-US" sz="1800" dirty="0" err="1">
                          <a:solidFill>
                            <a:schemeClr val="accent5"/>
                          </a:solidFill>
                          <a:sym typeface="+mn-ea"/>
                        </a:rPr>
                        <a:t>thời</a:t>
                      </a:r>
                      <a:r>
                        <a:rPr lang="en-US" sz="1800" dirty="0">
                          <a:solidFill>
                            <a:schemeClr val="accent5"/>
                          </a:solidFill>
                          <a:sym typeface="+mn-ea"/>
                        </a:rPr>
                        <a:t> </a:t>
                      </a:r>
                      <a:r>
                        <a:rPr lang="en-US" sz="1800" dirty="0" err="1">
                          <a:solidFill>
                            <a:schemeClr val="accent5"/>
                          </a:solidFill>
                          <a:sym typeface="+mn-ea"/>
                        </a:rPr>
                        <a:t>gian</a:t>
                      </a:r>
                      <a:r>
                        <a:rPr lang="en-US" sz="1800" dirty="0">
                          <a:solidFill>
                            <a:schemeClr val="accent5"/>
                          </a:solidFill>
                          <a:sym typeface="+mn-ea"/>
                        </a:rPr>
                        <a:t> </a:t>
                      </a:r>
                      <a:r>
                        <a:rPr lang="en-US" sz="1800" dirty="0" err="1">
                          <a:solidFill>
                            <a:schemeClr val="accent5"/>
                          </a:solidFill>
                          <a:sym typeface="+mn-ea"/>
                        </a:rPr>
                        <a:t>hợp</a:t>
                      </a:r>
                      <a:r>
                        <a:rPr lang="en-US" sz="1800" dirty="0">
                          <a:solidFill>
                            <a:schemeClr val="accent5"/>
                          </a:solidFill>
                          <a:sym typeface="+mn-ea"/>
                        </a:rPr>
                        <a:t> </a:t>
                      </a:r>
                      <a:r>
                        <a:rPr lang="en-US" sz="1800" dirty="0" err="1">
                          <a:solidFill>
                            <a:schemeClr val="accent5"/>
                          </a:solidFill>
                          <a:sym typeface="+mn-ea"/>
                        </a:rPr>
                        <a:t>lí</a:t>
                      </a:r>
                      <a:r>
                        <a:rPr lang="en-US" sz="1800" dirty="0">
                          <a:solidFill>
                            <a:schemeClr val="accent5"/>
                          </a:solidFill>
                          <a:sym typeface="+mn-ea"/>
                        </a:rPr>
                        <a:t> </a:t>
                      </a:r>
                      <a:r>
                        <a:rPr lang="en-US" sz="1800" dirty="0" err="1">
                          <a:solidFill>
                            <a:schemeClr val="accent5"/>
                          </a:solidFill>
                          <a:sym typeface="+mn-ea"/>
                        </a:rPr>
                        <a:t>để</a:t>
                      </a:r>
                      <a:r>
                        <a:rPr lang="en-US" sz="1800" dirty="0">
                          <a:solidFill>
                            <a:schemeClr val="accent5"/>
                          </a:solidFill>
                          <a:sym typeface="+mn-ea"/>
                        </a:rPr>
                        <a:t> </a:t>
                      </a:r>
                      <a:r>
                        <a:rPr lang="en-US" sz="1800" dirty="0" err="1">
                          <a:solidFill>
                            <a:schemeClr val="accent5"/>
                          </a:solidFill>
                          <a:sym typeface="+mn-ea"/>
                        </a:rPr>
                        <a:t>đi</a:t>
                      </a:r>
                      <a:r>
                        <a:rPr lang="en-US" sz="1800" dirty="0">
                          <a:solidFill>
                            <a:schemeClr val="accent5"/>
                          </a:solidFill>
                          <a:sym typeface="+mn-ea"/>
                        </a:rPr>
                        <a:t> </a:t>
                      </a:r>
                      <a:r>
                        <a:rPr lang="en-US" sz="1800" dirty="0" err="1">
                          <a:solidFill>
                            <a:schemeClr val="accent5"/>
                          </a:solidFill>
                          <a:sym typeface="+mn-ea"/>
                        </a:rPr>
                        <a:t>ngủ</a:t>
                      </a:r>
                      <a:r>
                        <a:rPr lang="en-US" sz="1800" dirty="0">
                          <a:solidFill>
                            <a:schemeClr val="accent5"/>
                          </a:solidFill>
                          <a:sym typeface="+mn-ea"/>
                        </a:rPr>
                        <a:t> </a:t>
                      </a:r>
                      <a:r>
                        <a:rPr lang="en-US" sz="1800" dirty="0" err="1">
                          <a:solidFill>
                            <a:schemeClr val="accent5"/>
                          </a:solidFill>
                          <a:sym typeface="+mn-ea"/>
                        </a:rPr>
                        <a:t>sớm</a:t>
                      </a:r>
                      <a:r>
                        <a:rPr lang="en-US" sz="1800" dirty="0">
                          <a:solidFill>
                            <a:schemeClr val="accent5"/>
                          </a:solidFill>
                          <a:sym typeface="+mn-ea"/>
                        </a:rPr>
                        <a:t> </a:t>
                      </a:r>
                      <a:r>
                        <a:rPr lang="en-US" sz="1800" dirty="0" err="1">
                          <a:solidFill>
                            <a:schemeClr val="accent5"/>
                          </a:solidFill>
                          <a:sym typeface="+mn-ea"/>
                        </a:rPr>
                        <a:t>hơn</a:t>
                      </a:r>
                      <a:r>
                        <a:rPr lang="en-US" sz="1800" dirty="0">
                          <a:solidFill>
                            <a:schemeClr val="accent5"/>
                          </a:solidFill>
                          <a:sym typeface="+mn-ea"/>
                        </a:rPr>
                        <a:t> </a:t>
                      </a:r>
                      <a:r>
                        <a:rPr lang="en-US" sz="1800" dirty="0" err="1">
                          <a:solidFill>
                            <a:schemeClr val="accent5"/>
                          </a:solidFill>
                          <a:sym typeface="+mn-ea"/>
                        </a:rPr>
                        <a:t>trước</a:t>
                      </a:r>
                      <a:r>
                        <a:rPr lang="en-US" sz="1800" dirty="0">
                          <a:solidFill>
                            <a:schemeClr val="accent5"/>
                          </a:solidFill>
                          <a:sym typeface="+mn-ea"/>
                        </a:rPr>
                        <a:t> 23h00</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8"/>
                  </a:ext>
                </a:extLst>
              </a:tr>
              <a:tr h="1257799">
                <a:tc gridSpan="2">
                  <a:txBody>
                    <a:bodyPr/>
                    <a:lstStyle/>
                    <a:p>
                      <a:pPr algn="l"/>
                      <a:r>
                        <a:rPr lang="en-US" dirty="0">
                          <a:solidFill>
                            <a:schemeClr val="accent5"/>
                          </a:solidFill>
                          <a:sym typeface="Wingdings" panose="05000000000000000000" pitchFamily="2" charset="2"/>
                        </a:rPr>
                        <a:t> CẢM NHẬN SAU 21 NGÀY KAIZEN:</a:t>
                      </a:r>
                      <a:r>
                        <a:rPr lang="en-US" sz="1800" dirty="0" err="1">
                          <a:solidFill>
                            <a:schemeClr val="accent5"/>
                          </a:solidFill>
                          <a:sym typeface="+mn-ea"/>
                        </a:rPr>
                        <a:t>Bản</a:t>
                      </a:r>
                      <a:r>
                        <a:rPr lang="en-US" sz="1800" dirty="0">
                          <a:solidFill>
                            <a:schemeClr val="accent5"/>
                          </a:solidFill>
                          <a:sym typeface="+mn-ea"/>
                        </a:rPr>
                        <a:t> </a:t>
                      </a:r>
                      <a:r>
                        <a:rPr lang="en-US" sz="1800" dirty="0" err="1">
                          <a:solidFill>
                            <a:schemeClr val="accent5"/>
                          </a:solidFill>
                          <a:sym typeface="+mn-ea"/>
                        </a:rPr>
                        <a:t>thân</a:t>
                      </a:r>
                      <a:r>
                        <a:rPr lang="en-US" sz="1800" dirty="0">
                          <a:solidFill>
                            <a:schemeClr val="accent5"/>
                          </a:solidFill>
                          <a:sym typeface="+mn-ea"/>
                        </a:rPr>
                        <a:t> </a:t>
                      </a:r>
                      <a:r>
                        <a:rPr lang="en-US" sz="1800" dirty="0" err="1">
                          <a:solidFill>
                            <a:schemeClr val="accent5"/>
                          </a:solidFill>
                          <a:sym typeface="+mn-ea"/>
                        </a:rPr>
                        <a:t>em</a:t>
                      </a:r>
                      <a:r>
                        <a:rPr lang="en-US" sz="1800" dirty="0">
                          <a:solidFill>
                            <a:schemeClr val="accent5"/>
                          </a:solidFill>
                          <a:sym typeface="+mn-ea"/>
                        </a:rPr>
                        <a:t> </a:t>
                      </a:r>
                      <a:r>
                        <a:rPr lang="en-US" sz="1800" dirty="0" err="1">
                          <a:solidFill>
                            <a:schemeClr val="accent5"/>
                          </a:solidFill>
                          <a:sym typeface="+mn-ea"/>
                        </a:rPr>
                        <a:t>đã</a:t>
                      </a:r>
                      <a:r>
                        <a:rPr lang="en-US" sz="1800" dirty="0">
                          <a:solidFill>
                            <a:schemeClr val="accent5"/>
                          </a:solidFill>
                          <a:sym typeface="+mn-ea"/>
                        </a:rPr>
                        <a:t> </a:t>
                      </a:r>
                      <a:r>
                        <a:rPr lang="en-US" sz="1800" dirty="0" err="1">
                          <a:solidFill>
                            <a:schemeClr val="accent5"/>
                          </a:solidFill>
                          <a:sym typeface="+mn-ea"/>
                        </a:rPr>
                        <a:t>có</a:t>
                      </a:r>
                      <a:r>
                        <a:rPr lang="en-US" sz="1800" dirty="0">
                          <a:solidFill>
                            <a:schemeClr val="accent5"/>
                          </a:solidFill>
                          <a:sym typeface="+mn-ea"/>
                        </a:rPr>
                        <a:t> </a:t>
                      </a:r>
                      <a:r>
                        <a:rPr lang="en-US" sz="1800" dirty="0" err="1">
                          <a:solidFill>
                            <a:schemeClr val="accent5"/>
                          </a:solidFill>
                          <a:sym typeface="+mn-ea"/>
                        </a:rPr>
                        <a:t>thể</a:t>
                      </a:r>
                      <a:r>
                        <a:rPr lang="en-US" sz="1800" dirty="0">
                          <a:solidFill>
                            <a:schemeClr val="accent5"/>
                          </a:solidFill>
                          <a:sym typeface="+mn-ea"/>
                        </a:rPr>
                        <a:t> </a:t>
                      </a:r>
                      <a:r>
                        <a:rPr lang="en-US" sz="1800" dirty="0" err="1">
                          <a:solidFill>
                            <a:schemeClr val="accent5"/>
                          </a:solidFill>
                          <a:sym typeface="+mn-ea"/>
                        </a:rPr>
                        <a:t>sắp</a:t>
                      </a:r>
                      <a:r>
                        <a:rPr lang="en-US" sz="1800" dirty="0">
                          <a:solidFill>
                            <a:schemeClr val="accent5"/>
                          </a:solidFill>
                          <a:sym typeface="+mn-ea"/>
                        </a:rPr>
                        <a:t> </a:t>
                      </a:r>
                      <a:r>
                        <a:rPr lang="en-US" sz="1800" dirty="0" err="1">
                          <a:solidFill>
                            <a:schemeClr val="accent5"/>
                          </a:solidFill>
                          <a:sym typeface="+mn-ea"/>
                        </a:rPr>
                        <a:t>xếp</a:t>
                      </a:r>
                      <a:r>
                        <a:rPr lang="en-US" sz="1800" dirty="0">
                          <a:solidFill>
                            <a:schemeClr val="accent5"/>
                          </a:solidFill>
                          <a:sym typeface="+mn-ea"/>
                        </a:rPr>
                        <a:t> </a:t>
                      </a:r>
                      <a:r>
                        <a:rPr lang="en-US" sz="1800" dirty="0" err="1">
                          <a:solidFill>
                            <a:schemeClr val="accent5"/>
                          </a:solidFill>
                          <a:sym typeface="+mn-ea"/>
                        </a:rPr>
                        <a:t>thời</a:t>
                      </a:r>
                      <a:r>
                        <a:rPr lang="en-US" sz="1800" dirty="0">
                          <a:solidFill>
                            <a:schemeClr val="accent5"/>
                          </a:solidFill>
                          <a:sym typeface="+mn-ea"/>
                        </a:rPr>
                        <a:t> </a:t>
                      </a:r>
                      <a:r>
                        <a:rPr lang="en-US" sz="1800" dirty="0" err="1">
                          <a:solidFill>
                            <a:schemeClr val="accent5"/>
                          </a:solidFill>
                          <a:sym typeface="+mn-ea"/>
                        </a:rPr>
                        <a:t>gian</a:t>
                      </a:r>
                      <a:r>
                        <a:rPr lang="en-US" sz="1800" dirty="0">
                          <a:solidFill>
                            <a:schemeClr val="accent5"/>
                          </a:solidFill>
                          <a:sym typeface="+mn-ea"/>
                        </a:rPr>
                        <a:t> </a:t>
                      </a:r>
                      <a:r>
                        <a:rPr lang="en-US" sz="1800" dirty="0" err="1">
                          <a:solidFill>
                            <a:schemeClr val="accent5"/>
                          </a:solidFill>
                          <a:sym typeface="+mn-ea"/>
                        </a:rPr>
                        <a:t>hợp</a:t>
                      </a:r>
                      <a:r>
                        <a:rPr lang="en-US" sz="1800" dirty="0">
                          <a:solidFill>
                            <a:schemeClr val="accent5"/>
                          </a:solidFill>
                          <a:sym typeface="+mn-ea"/>
                        </a:rPr>
                        <a:t> </a:t>
                      </a:r>
                      <a:r>
                        <a:rPr lang="en-US" sz="1800" dirty="0" err="1">
                          <a:solidFill>
                            <a:schemeClr val="accent5"/>
                          </a:solidFill>
                          <a:sym typeface="+mn-ea"/>
                        </a:rPr>
                        <a:t>lí</a:t>
                      </a:r>
                      <a:r>
                        <a:rPr lang="en-US" sz="1800" dirty="0">
                          <a:solidFill>
                            <a:schemeClr val="accent5"/>
                          </a:solidFill>
                          <a:sym typeface="+mn-ea"/>
                        </a:rPr>
                        <a:t> </a:t>
                      </a:r>
                      <a:r>
                        <a:rPr lang="en-US" sz="1800" dirty="0" err="1">
                          <a:solidFill>
                            <a:schemeClr val="accent5"/>
                          </a:solidFill>
                          <a:sym typeface="+mn-ea"/>
                        </a:rPr>
                        <a:t>để</a:t>
                      </a:r>
                      <a:r>
                        <a:rPr lang="en-US" sz="1800" dirty="0">
                          <a:solidFill>
                            <a:schemeClr val="accent5"/>
                          </a:solidFill>
                          <a:sym typeface="+mn-ea"/>
                        </a:rPr>
                        <a:t> </a:t>
                      </a:r>
                      <a:r>
                        <a:rPr lang="en-US" sz="1800" dirty="0" err="1">
                          <a:solidFill>
                            <a:schemeClr val="accent5"/>
                          </a:solidFill>
                          <a:sym typeface="+mn-ea"/>
                        </a:rPr>
                        <a:t>đi</a:t>
                      </a:r>
                      <a:r>
                        <a:rPr lang="en-US" sz="1800" dirty="0">
                          <a:solidFill>
                            <a:schemeClr val="accent5"/>
                          </a:solidFill>
                          <a:sym typeface="+mn-ea"/>
                        </a:rPr>
                        <a:t> </a:t>
                      </a:r>
                      <a:r>
                        <a:rPr lang="en-US" sz="1800" dirty="0" err="1">
                          <a:solidFill>
                            <a:schemeClr val="accent5"/>
                          </a:solidFill>
                          <a:sym typeface="+mn-ea"/>
                        </a:rPr>
                        <a:t>ngủ</a:t>
                      </a:r>
                      <a:r>
                        <a:rPr lang="en-US" sz="1800" dirty="0">
                          <a:solidFill>
                            <a:schemeClr val="accent5"/>
                          </a:solidFill>
                          <a:sym typeface="+mn-ea"/>
                        </a:rPr>
                        <a:t> </a:t>
                      </a:r>
                      <a:r>
                        <a:rPr lang="en-US" sz="1800" dirty="0" err="1">
                          <a:solidFill>
                            <a:schemeClr val="accent5"/>
                          </a:solidFill>
                          <a:sym typeface="+mn-ea"/>
                        </a:rPr>
                        <a:t>sớm</a:t>
                      </a:r>
                      <a:r>
                        <a:rPr lang="en-US" sz="1800" dirty="0">
                          <a:solidFill>
                            <a:schemeClr val="accent5"/>
                          </a:solidFill>
                          <a:sym typeface="+mn-ea"/>
                        </a:rPr>
                        <a:t> </a:t>
                      </a:r>
                      <a:r>
                        <a:rPr lang="en-US" sz="1800" dirty="0" err="1">
                          <a:solidFill>
                            <a:schemeClr val="accent5"/>
                          </a:solidFill>
                          <a:sym typeface="+mn-ea"/>
                        </a:rPr>
                        <a:t>hơn</a:t>
                      </a:r>
                      <a:r>
                        <a:rPr lang="en-US" sz="1800" dirty="0">
                          <a:solidFill>
                            <a:schemeClr val="accent5"/>
                          </a:solidFill>
                          <a:sym typeface="+mn-ea"/>
                        </a:rPr>
                        <a:t> </a:t>
                      </a:r>
                      <a:r>
                        <a:rPr lang="en-US" sz="1800" dirty="0" err="1">
                          <a:solidFill>
                            <a:schemeClr val="accent5"/>
                          </a:solidFill>
                          <a:sym typeface="+mn-ea"/>
                        </a:rPr>
                        <a:t>lúc</a:t>
                      </a:r>
                      <a:r>
                        <a:rPr lang="en-US" sz="1800" dirty="0">
                          <a:solidFill>
                            <a:schemeClr val="accent5"/>
                          </a:solidFill>
                          <a:sym typeface="+mn-ea"/>
                        </a:rPr>
                        <a:t> </a:t>
                      </a:r>
                      <a:r>
                        <a:rPr lang="en-US" sz="1800" dirty="0" err="1">
                          <a:solidFill>
                            <a:schemeClr val="accent5"/>
                          </a:solidFill>
                          <a:sym typeface="+mn-ea"/>
                        </a:rPr>
                        <a:t>trước</a:t>
                      </a:r>
                      <a:r>
                        <a:rPr lang="en-US" sz="1800" dirty="0">
                          <a:solidFill>
                            <a:schemeClr val="accent5"/>
                          </a:solidFill>
                          <a:sym typeface="+mn-ea"/>
                        </a:rPr>
                        <a:t>, </a:t>
                      </a:r>
                      <a:r>
                        <a:rPr lang="en-US" sz="1800" dirty="0" err="1">
                          <a:solidFill>
                            <a:schemeClr val="accent5"/>
                          </a:solidFill>
                          <a:sym typeface="+mn-ea"/>
                        </a:rPr>
                        <a:t>đồng</a:t>
                      </a:r>
                      <a:r>
                        <a:rPr lang="en-US" sz="1800" dirty="0">
                          <a:solidFill>
                            <a:schemeClr val="accent5"/>
                          </a:solidFill>
                          <a:sym typeface="+mn-ea"/>
                        </a:rPr>
                        <a:t> </a:t>
                      </a:r>
                      <a:r>
                        <a:rPr lang="en-US" sz="1800" dirty="0" err="1">
                          <a:solidFill>
                            <a:schemeClr val="accent5"/>
                          </a:solidFill>
                          <a:sym typeface="+mn-ea"/>
                        </a:rPr>
                        <a:t>thời</a:t>
                      </a:r>
                      <a:r>
                        <a:rPr lang="en-US" sz="1800" dirty="0">
                          <a:solidFill>
                            <a:schemeClr val="accent5"/>
                          </a:solidFill>
                          <a:sym typeface="+mn-ea"/>
                        </a:rPr>
                        <a:t> </a:t>
                      </a:r>
                      <a:r>
                        <a:rPr lang="en-US" sz="1800" dirty="0" err="1">
                          <a:solidFill>
                            <a:schemeClr val="accent5"/>
                          </a:solidFill>
                          <a:sym typeface="+mn-ea"/>
                        </a:rPr>
                        <a:t>bản</a:t>
                      </a:r>
                      <a:r>
                        <a:rPr lang="en-US" sz="1800" dirty="0">
                          <a:solidFill>
                            <a:schemeClr val="accent5"/>
                          </a:solidFill>
                          <a:sym typeface="+mn-ea"/>
                        </a:rPr>
                        <a:t> than </a:t>
                      </a:r>
                      <a:r>
                        <a:rPr lang="en-US" sz="1800" dirty="0" err="1">
                          <a:solidFill>
                            <a:schemeClr val="accent5"/>
                          </a:solidFill>
                          <a:sym typeface="+mn-ea"/>
                        </a:rPr>
                        <a:t>em</a:t>
                      </a:r>
                      <a:r>
                        <a:rPr lang="en-US" sz="1800" dirty="0">
                          <a:solidFill>
                            <a:schemeClr val="accent5"/>
                          </a:solidFill>
                          <a:sym typeface="+mn-ea"/>
                        </a:rPr>
                        <a:t> </a:t>
                      </a:r>
                      <a:r>
                        <a:rPr lang="en-US" sz="1800" dirty="0" err="1">
                          <a:solidFill>
                            <a:schemeClr val="accent5"/>
                          </a:solidFill>
                          <a:sym typeface="+mn-ea"/>
                        </a:rPr>
                        <a:t>cũng</a:t>
                      </a:r>
                      <a:r>
                        <a:rPr lang="en-US" sz="1800" dirty="0">
                          <a:solidFill>
                            <a:schemeClr val="accent5"/>
                          </a:solidFill>
                          <a:sym typeface="+mn-ea"/>
                        </a:rPr>
                        <a:t> </a:t>
                      </a:r>
                      <a:r>
                        <a:rPr lang="en-US" sz="1800" dirty="0" err="1">
                          <a:solidFill>
                            <a:schemeClr val="accent5"/>
                          </a:solidFill>
                          <a:sym typeface="+mn-ea"/>
                        </a:rPr>
                        <a:t>cảm</a:t>
                      </a:r>
                      <a:r>
                        <a:rPr lang="en-US" sz="1800" dirty="0">
                          <a:solidFill>
                            <a:schemeClr val="accent5"/>
                          </a:solidFill>
                          <a:sym typeface="+mn-ea"/>
                        </a:rPr>
                        <a:t> than </a:t>
                      </a:r>
                      <a:r>
                        <a:rPr lang="en-US" sz="1800" dirty="0" err="1">
                          <a:solidFill>
                            <a:schemeClr val="accent5"/>
                          </a:solidFill>
                          <a:sym typeface="+mn-ea"/>
                        </a:rPr>
                        <a:t>cơ</a:t>
                      </a:r>
                      <a:r>
                        <a:rPr lang="en-US" sz="1800" dirty="0">
                          <a:solidFill>
                            <a:schemeClr val="accent5"/>
                          </a:solidFill>
                          <a:sym typeface="+mn-ea"/>
                        </a:rPr>
                        <a:t> </a:t>
                      </a:r>
                      <a:r>
                        <a:rPr lang="en-US" sz="1800" dirty="0" err="1">
                          <a:solidFill>
                            <a:schemeClr val="accent5"/>
                          </a:solidFill>
                          <a:sym typeface="+mn-ea"/>
                        </a:rPr>
                        <a:t>thể</a:t>
                      </a:r>
                      <a:r>
                        <a:rPr lang="en-US" sz="1800" dirty="0">
                          <a:solidFill>
                            <a:schemeClr val="accent5"/>
                          </a:solidFill>
                          <a:sym typeface="+mn-ea"/>
                        </a:rPr>
                        <a:t> </a:t>
                      </a:r>
                      <a:r>
                        <a:rPr lang="en-US" sz="1800" dirty="0" err="1">
                          <a:solidFill>
                            <a:schemeClr val="accent5"/>
                          </a:solidFill>
                          <a:sym typeface="+mn-ea"/>
                        </a:rPr>
                        <a:t>trần</a:t>
                      </a:r>
                      <a:r>
                        <a:rPr lang="en-US" sz="1800" dirty="0">
                          <a:solidFill>
                            <a:schemeClr val="accent5"/>
                          </a:solidFill>
                          <a:sym typeface="+mn-ea"/>
                        </a:rPr>
                        <a:t> </a:t>
                      </a:r>
                      <a:r>
                        <a:rPr lang="en-US" sz="1800" dirty="0" err="1">
                          <a:solidFill>
                            <a:schemeClr val="accent5"/>
                          </a:solidFill>
                          <a:sym typeface="+mn-ea"/>
                        </a:rPr>
                        <a:t>đầy</a:t>
                      </a:r>
                      <a:r>
                        <a:rPr lang="en-US" sz="1800" dirty="0">
                          <a:solidFill>
                            <a:schemeClr val="accent5"/>
                          </a:solidFill>
                          <a:sym typeface="+mn-ea"/>
                        </a:rPr>
                        <a:t> </a:t>
                      </a:r>
                      <a:r>
                        <a:rPr lang="en-US" sz="1800" dirty="0" err="1">
                          <a:solidFill>
                            <a:schemeClr val="accent5"/>
                          </a:solidFill>
                          <a:sym typeface="+mn-ea"/>
                        </a:rPr>
                        <a:t>năng</a:t>
                      </a:r>
                      <a:r>
                        <a:rPr lang="en-US" sz="1800" dirty="0">
                          <a:solidFill>
                            <a:schemeClr val="accent5"/>
                          </a:solidFill>
                          <a:sym typeface="+mn-ea"/>
                        </a:rPr>
                        <a:t> </a:t>
                      </a:r>
                      <a:r>
                        <a:rPr lang="en-US" sz="1800" dirty="0" err="1">
                          <a:solidFill>
                            <a:schemeClr val="accent5"/>
                          </a:solidFill>
                          <a:sym typeface="+mn-ea"/>
                        </a:rPr>
                        <a:t>lượng</a:t>
                      </a:r>
                      <a:endParaRPr lang="en-US" dirty="0">
                        <a:solidFill>
                          <a:schemeClr val="accent5"/>
                        </a:solidFill>
                      </a:endParaRPr>
                    </a:p>
                  </a:txBody>
                  <a:tcPr/>
                </a:tc>
                <a:tc hMerge="1">
                  <a:txBody>
                    <a:bodyPr/>
                    <a:lstStyle/>
                    <a:p>
                      <a:endParaRPr lang="en-VN"/>
                    </a:p>
                  </a:txBody>
                  <a:tcPr/>
                </a:tc>
                <a:extLst>
                  <a:ext uri="{0D108BD9-81ED-4DB2-BD59-A6C34878D82A}">
                    <a16:rowId xmlns:a16="http://schemas.microsoft.com/office/drawing/2014/main" val="10009"/>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399309" y="2167392"/>
            <a:ext cx="9144000" cy="2387600"/>
          </a:xfrm>
        </p:spPr>
        <p:txBody>
          <a:bodyPr>
            <a:normAutofit fontScale="90000"/>
          </a:bodyPr>
          <a:lstStyle/>
          <a:p>
            <a:r>
              <a:rPr lang="en-US" sz="6000" b="1" kern="0" dirty="0">
                <a:solidFill>
                  <a:schemeClr val="accent5"/>
                </a:solidFill>
                <a:latin typeface="Times New Roman" panose="02020603050405020304" charset="0"/>
                <a:ea typeface="Times New Roman" panose="02020603050405020304" charset="0"/>
                <a:cs typeface="Times New Roman" panose="02020603050405020304" charset="0"/>
              </a:rPr>
              <a:t>KỸ NĂNG </a:t>
            </a:r>
            <a:r>
              <a:rPr lang="en-US" sz="6000" b="1" kern="0" dirty="0">
                <a:solidFill>
                  <a:srgbClr val="00B050"/>
                </a:solidFill>
                <a:latin typeface="Times New Roman" panose="02020603050405020304" charset="0"/>
                <a:ea typeface="Times New Roman" panose="02020603050405020304" charset="0"/>
                <a:cs typeface="Times New Roman" panose="02020603050405020304" charset="0"/>
              </a:rPr>
              <a:t>5S</a:t>
            </a:r>
            <a:br>
              <a:rPr lang="en-US" sz="6000" b="1" kern="0" dirty="0">
                <a:solidFill>
                  <a:srgbClr val="00B050"/>
                </a:solidFill>
                <a:latin typeface="Times New Roman" panose="02020603050405020304" charset="0"/>
                <a:ea typeface="Times New Roman" panose="02020603050405020304" charset="0"/>
                <a:cs typeface="Times New Roman" panose="02020603050405020304" charset="0"/>
              </a:rPr>
            </a:br>
            <a:br>
              <a:rPr lang="en-US" b="1" dirty="0">
                <a:solidFill>
                  <a:srgbClr val="FF0000"/>
                </a:solidFill>
                <a:latin typeface="Times New Roman" panose="02020603050405020304" charset="0"/>
                <a:cs typeface="Times New Roman" panose="02020603050405020304" charset="0"/>
              </a:rPr>
            </a:b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8325" y="192087"/>
            <a:ext cx="8162925" cy="403225"/>
          </a:xfrm>
        </p:spPr>
        <p:txBody>
          <a:bodyPr>
            <a:normAutofit fontScale="90000"/>
          </a:bodyPr>
          <a:lstStyle/>
          <a:p>
            <a:pPr algn="ctr"/>
            <a:r>
              <a:rPr lang="en-US" b="1" dirty="0">
                <a:solidFill>
                  <a:schemeClr val="accent5"/>
                </a:solidFill>
                <a:latin typeface="Times New Roman" panose="02020603050405020304" charset="0"/>
                <a:cs typeface="Times New Roman" panose="02020603050405020304" charset="0"/>
              </a:rPr>
              <a:t>Kết quả thực hành 5S</a:t>
            </a:r>
          </a:p>
        </p:txBody>
      </p:sp>
      <p:sp>
        <p:nvSpPr>
          <p:cNvPr id="3" name="Content Placeholder 2"/>
          <p:cNvSpPr>
            <a:spLocks noGrp="1"/>
          </p:cNvSpPr>
          <p:nvPr>
            <p:ph idx="1"/>
          </p:nvPr>
        </p:nvSpPr>
        <p:spPr>
          <a:xfrm>
            <a:off x="252412" y="1174749"/>
            <a:ext cx="11334750" cy="4508501"/>
          </a:xfrm>
        </p:spPr>
        <p:txBody>
          <a:bodyPr>
            <a:normAutofit fontScale="55000" lnSpcReduction="20000"/>
          </a:bodyPr>
          <a:lstStyle/>
          <a:p>
            <a:pPr marL="457200" lvl="1" indent="0">
              <a:buNone/>
            </a:pPr>
            <a:r>
              <a:rPr lang="en-US" sz="3200" b="1" dirty="0" err="1">
                <a:solidFill>
                  <a:schemeClr val="accent5"/>
                </a:solidFill>
                <a:latin typeface="Times New Roman" panose="02020603050405020304" charset="0"/>
                <a:cs typeface="Times New Roman" panose="02020603050405020304" charset="0"/>
              </a:rPr>
              <a:t>Phần</a:t>
            </a:r>
            <a:r>
              <a:rPr lang="en-US" sz="3200" b="1" dirty="0">
                <a:solidFill>
                  <a:schemeClr val="accent5"/>
                </a:solidFill>
                <a:latin typeface="Times New Roman" panose="02020603050405020304" charset="0"/>
                <a:cs typeface="Times New Roman" panose="02020603050405020304" charset="0"/>
              </a:rPr>
              <a:t> A: </a:t>
            </a:r>
            <a:r>
              <a:rPr lang="en-US" sz="3200" b="1" dirty="0" err="1">
                <a:solidFill>
                  <a:schemeClr val="accent5"/>
                </a:solidFill>
                <a:latin typeface="Times New Roman" panose="02020603050405020304" charset="0"/>
                <a:cs typeface="Times New Roman" panose="02020603050405020304" charset="0"/>
              </a:rPr>
              <a:t>Tự</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Thực</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Hiện</a:t>
            </a:r>
            <a:r>
              <a:rPr lang="en-US" sz="3200" b="1" dirty="0">
                <a:solidFill>
                  <a:schemeClr val="accent5"/>
                </a:solidFill>
                <a:latin typeface="Times New Roman" panose="02020603050405020304" charset="0"/>
                <a:cs typeface="Times New Roman" panose="02020603050405020304" charset="0"/>
              </a:rPr>
              <a:t> 5s Cho </a:t>
            </a:r>
            <a:r>
              <a:rPr lang="en-US" sz="3200" b="1" dirty="0" err="1">
                <a:solidFill>
                  <a:schemeClr val="accent5"/>
                </a:solidFill>
                <a:latin typeface="Times New Roman" panose="02020603050405020304" charset="0"/>
                <a:cs typeface="Times New Roman" panose="02020603050405020304" charset="0"/>
              </a:rPr>
              <a:t>Cá</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Nhân</a:t>
            </a:r>
            <a:r>
              <a:rPr lang="en-US" sz="3200" b="1" dirty="0">
                <a:solidFill>
                  <a:schemeClr val="accent5"/>
                </a:solidFill>
                <a:latin typeface="Times New Roman" panose="02020603050405020304" charset="0"/>
                <a:cs typeface="Times New Roman" panose="02020603050405020304" charset="0"/>
              </a:rPr>
              <a:t> (3 </a:t>
            </a:r>
            <a:r>
              <a:rPr lang="en-US" sz="3200" b="1" dirty="0" err="1">
                <a:solidFill>
                  <a:schemeClr val="accent5"/>
                </a:solidFill>
                <a:latin typeface="Times New Roman" panose="02020603050405020304" charset="0"/>
                <a:cs typeface="Times New Roman" panose="02020603050405020304" charset="0"/>
              </a:rPr>
              <a:t>khu</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vực</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mỗi</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khu</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vực</a:t>
            </a:r>
            <a:r>
              <a:rPr lang="en-US" sz="3200" b="1" dirty="0">
                <a:solidFill>
                  <a:schemeClr val="accent5"/>
                </a:solidFill>
                <a:latin typeface="Times New Roman" panose="02020603050405020304" charset="0"/>
                <a:cs typeface="Times New Roman" panose="02020603050405020304" charset="0"/>
              </a:rPr>
              <a:t> 1 </a:t>
            </a:r>
            <a:r>
              <a:rPr lang="en-US" sz="3200" b="1" dirty="0" err="1">
                <a:solidFill>
                  <a:schemeClr val="accent5"/>
                </a:solidFill>
                <a:latin typeface="Times New Roman" panose="02020603050405020304" charset="0"/>
                <a:cs typeface="Times New Roman" panose="02020603050405020304" charset="0"/>
              </a:rPr>
              <a:t>tuần</a:t>
            </a:r>
            <a:r>
              <a:rPr lang="en-US" sz="3200" b="1" dirty="0">
                <a:solidFill>
                  <a:schemeClr val="accent5"/>
                </a:solidFill>
                <a:latin typeface="Times New Roman" panose="02020603050405020304" charset="0"/>
                <a:cs typeface="Times New Roman" panose="02020603050405020304" charset="0"/>
              </a:rPr>
              <a:t>)</a:t>
            </a:r>
          </a:p>
          <a:p>
            <a:pPr marL="457200" lvl="1" indent="0">
              <a:buNone/>
            </a:pPr>
            <a:endParaRPr lang="en-US" sz="3200" b="1" dirty="0">
              <a:solidFill>
                <a:schemeClr val="accent5"/>
              </a:solidFill>
              <a:latin typeface="Times New Roman" panose="02020603050405020304" charset="0"/>
              <a:cs typeface="Times New Roman" panose="02020603050405020304" charset="0"/>
            </a:endParaRPr>
          </a:p>
          <a:p>
            <a:pPr lvl="1">
              <a:lnSpc>
                <a:spcPct val="120000"/>
              </a:lnSpc>
              <a:buFont typeface="Wingdings" panose="05000000000000000000" pitchFamily="2" charset="2"/>
              <a:buChar char="ü"/>
            </a:pPr>
            <a:r>
              <a:rPr lang="en-US" sz="3000" dirty="0" err="1">
                <a:latin typeface="Times New Roman" panose="02020603050405020304" charset="0"/>
                <a:cs typeface="Times New Roman" panose="02020603050405020304" charset="0"/>
              </a:rPr>
              <a:t>Hình</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trước</a:t>
            </a:r>
            <a:r>
              <a:rPr lang="en-US" sz="3000" dirty="0">
                <a:latin typeface="Times New Roman" panose="02020603050405020304" charset="0"/>
                <a:cs typeface="Times New Roman" panose="02020603050405020304" charset="0"/>
              </a:rPr>
              <a:t> 5S</a:t>
            </a:r>
          </a:p>
          <a:p>
            <a:pPr lvl="1">
              <a:lnSpc>
                <a:spcPct val="120000"/>
              </a:lnSpc>
              <a:buFont typeface="Wingdings" panose="05000000000000000000" pitchFamily="2" charset="2"/>
              <a:buChar char="ü"/>
            </a:pPr>
            <a:r>
              <a:rPr lang="en-US" sz="3000" dirty="0" err="1">
                <a:latin typeface="Times New Roman" panose="02020603050405020304" charset="0"/>
                <a:cs typeface="Times New Roman" panose="02020603050405020304" charset="0"/>
              </a:rPr>
              <a:t>Hình</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sau</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khi</a:t>
            </a:r>
            <a:r>
              <a:rPr lang="en-US" sz="3000" dirty="0">
                <a:latin typeface="Times New Roman" panose="02020603050405020304" charset="0"/>
                <a:cs typeface="Times New Roman" panose="02020603050405020304" charset="0"/>
              </a:rPr>
              <a:t> 5S </a:t>
            </a:r>
          </a:p>
          <a:p>
            <a:pPr lvl="1">
              <a:lnSpc>
                <a:spcPct val="120000"/>
              </a:lnSpc>
              <a:buFont typeface="Wingdings" panose="05000000000000000000" pitchFamily="2" charset="2"/>
              <a:buChar char="ü"/>
            </a:pPr>
            <a:r>
              <a:rPr lang="en-US" sz="3000" dirty="0" err="1">
                <a:latin typeface="Times New Roman" panose="02020603050405020304" charset="0"/>
                <a:cs typeface="Times New Roman" panose="02020603050405020304" charset="0"/>
              </a:rPr>
              <a:t>Mô</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tả</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cách</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thức</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thực</a:t>
            </a:r>
            <a:r>
              <a:rPr lang="en-US" sz="3000" dirty="0">
                <a:latin typeface="Times New Roman" panose="02020603050405020304" charset="0"/>
                <a:cs typeface="Times New Roman" panose="02020603050405020304" charset="0"/>
              </a:rPr>
              <a:t> </a:t>
            </a:r>
            <a:r>
              <a:rPr lang="en-US" sz="3000" dirty="0" err="1">
                <a:latin typeface="Times New Roman" panose="02020603050405020304" charset="0"/>
                <a:cs typeface="Times New Roman" panose="02020603050405020304" charset="0"/>
              </a:rPr>
              <a:t>hiện</a:t>
            </a:r>
            <a:endParaRPr lang="en-US" sz="3000" dirty="0">
              <a:latin typeface="Times New Roman" panose="02020603050405020304" charset="0"/>
              <a:cs typeface="Times New Roman" panose="02020603050405020304" charset="0"/>
            </a:endParaRPr>
          </a:p>
          <a:p>
            <a:pPr marL="457200" lvl="1" indent="0">
              <a:lnSpc>
                <a:spcPct val="120000"/>
              </a:lnSpc>
              <a:buNone/>
            </a:pPr>
            <a:endParaRPr lang="en-US" sz="2800" b="1" dirty="0">
              <a:solidFill>
                <a:srgbClr val="FF0000"/>
              </a:solidFill>
              <a:latin typeface="Times New Roman" panose="02020603050405020304" charset="0"/>
              <a:cs typeface="Times New Roman" panose="02020603050405020304" charset="0"/>
            </a:endParaRPr>
          </a:p>
          <a:p>
            <a:pPr marL="457200" lvl="1" indent="0">
              <a:lnSpc>
                <a:spcPct val="120000"/>
              </a:lnSpc>
              <a:buNone/>
            </a:pPr>
            <a:r>
              <a:rPr lang="en-US" sz="3300" b="1" dirty="0" err="1">
                <a:solidFill>
                  <a:srgbClr val="FF0000"/>
                </a:solidFill>
                <a:latin typeface="Times New Roman" panose="02020603050405020304" charset="0"/>
                <a:cs typeface="Times New Roman" panose="02020603050405020304" charset="0"/>
              </a:rPr>
              <a:t>Lưu</a:t>
            </a:r>
            <a:r>
              <a:rPr lang="en-US" sz="3300" b="1" dirty="0">
                <a:solidFill>
                  <a:srgbClr val="FF0000"/>
                </a:solidFill>
                <a:latin typeface="Times New Roman" panose="02020603050405020304" charset="0"/>
                <a:cs typeface="Times New Roman" panose="02020603050405020304" charset="0"/>
              </a:rPr>
              <a:t> ý ở </a:t>
            </a:r>
            <a:r>
              <a:rPr lang="en-US" sz="3300" b="1" dirty="0" err="1">
                <a:solidFill>
                  <a:srgbClr val="FF0000"/>
                </a:solidFill>
                <a:latin typeface="Times New Roman" panose="02020603050405020304" charset="0"/>
                <a:cs typeface="Times New Roman" panose="02020603050405020304" charset="0"/>
              </a:rPr>
              <a:t>phần</a:t>
            </a:r>
            <a:r>
              <a:rPr lang="en-US" sz="3300" b="1" dirty="0">
                <a:solidFill>
                  <a:srgbClr val="FF0000"/>
                </a:solidFill>
                <a:latin typeface="Times New Roman" panose="02020603050405020304" charset="0"/>
                <a:cs typeface="Times New Roman" panose="02020603050405020304" charset="0"/>
              </a:rPr>
              <a:t> A: </a:t>
            </a:r>
            <a:r>
              <a:rPr lang="en-US" sz="3300" b="1" dirty="0" err="1">
                <a:solidFill>
                  <a:srgbClr val="FF0000"/>
                </a:solidFill>
                <a:latin typeface="Times New Roman" panose="02020603050405020304" charset="0"/>
                <a:cs typeface="Times New Roman" panose="02020603050405020304" charset="0"/>
              </a:rPr>
              <a:t>Sinh</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viên</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tự</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thực</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hiện</a:t>
            </a:r>
            <a:r>
              <a:rPr lang="en-US" sz="3300" b="1" dirty="0">
                <a:solidFill>
                  <a:srgbClr val="FF0000"/>
                </a:solidFill>
                <a:latin typeface="Times New Roman" panose="02020603050405020304" charset="0"/>
                <a:cs typeface="Times New Roman" panose="02020603050405020304" charset="0"/>
              </a:rPr>
              <a:t> 5S, </a:t>
            </a:r>
            <a:r>
              <a:rPr lang="en-US" sz="3300" b="1" dirty="0" err="1">
                <a:solidFill>
                  <a:srgbClr val="FF0000"/>
                </a:solidFill>
                <a:latin typeface="Times New Roman" panose="02020603050405020304" charset="0"/>
                <a:cs typeface="Times New Roman" panose="02020603050405020304" charset="0"/>
              </a:rPr>
              <a:t>mỗi</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tuần</a:t>
            </a:r>
            <a:r>
              <a:rPr lang="en-US" sz="3300" b="1" dirty="0">
                <a:solidFill>
                  <a:srgbClr val="FF0000"/>
                </a:solidFill>
                <a:latin typeface="Times New Roman" panose="02020603050405020304" charset="0"/>
                <a:cs typeface="Times New Roman" panose="02020603050405020304" charset="0"/>
              </a:rPr>
              <a:t> 1 </a:t>
            </a:r>
            <a:r>
              <a:rPr lang="en-US" sz="3300" b="1" dirty="0" err="1">
                <a:solidFill>
                  <a:srgbClr val="FF0000"/>
                </a:solidFill>
                <a:latin typeface="Times New Roman" panose="02020603050405020304" charset="0"/>
                <a:cs typeface="Times New Roman" panose="02020603050405020304" charset="0"/>
              </a:rPr>
              <a:t>hoạt</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động</a:t>
            </a:r>
            <a:r>
              <a:rPr lang="en-US" sz="3300" b="1" dirty="0">
                <a:solidFill>
                  <a:srgbClr val="FF0000"/>
                </a:solidFill>
                <a:latin typeface="Times New Roman" panose="02020603050405020304" charset="0"/>
                <a:cs typeface="Times New Roman" panose="02020603050405020304" charset="0"/>
              </a:rPr>
              <a:t> 5S, </a:t>
            </a:r>
            <a:r>
              <a:rPr lang="en-US" sz="3300" b="1" dirty="0" err="1">
                <a:solidFill>
                  <a:srgbClr val="FF0000"/>
                </a:solidFill>
                <a:latin typeface="Times New Roman" panose="02020603050405020304" charset="0"/>
                <a:cs typeface="Times New Roman" panose="02020603050405020304" charset="0"/>
              </a:rPr>
              <a:t>thể</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hiện</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rõ</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thời</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gian</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chụp</a:t>
            </a:r>
            <a:r>
              <a:rPr lang="en-US" sz="3300" b="1" dirty="0">
                <a:solidFill>
                  <a:srgbClr val="FF0000"/>
                </a:solidFill>
                <a:latin typeface="Times New Roman" panose="02020603050405020304" charset="0"/>
                <a:cs typeface="Times New Roman" panose="02020603050405020304" charset="0"/>
              </a:rPr>
              <a:t> </a:t>
            </a:r>
            <a:r>
              <a:rPr lang="en-US" sz="3300" b="1" dirty="0" err="1">
                <a:solidFill>
                  <a:srgbClr val="FF0000"/>
                </a:solidFill>
                <a:latin typeface="Times New Roman" panose="02020603050405020304" charset="0"/>
                <a:cs typeface="Times New Roman" panose="02020603050405020304" charset="0"/>
              </a:rPr>
              <a:t>hình</a:t>
            </a:r>
            <a:r>
              <a:rPr lang="en-US" sz="3300" b="1" dirty="0">
                <a:solidFill>
                  <a:srgbClr val="FF0000"/>
                </a:solidFill>
                <a:latin typeface="Times New Roman" panose="02020603050405020304" charset="0"/>
                <a:cs typeface="Times New Roman" panose="02020603050405020304" charset="0"/>
              </a:rPr>
              <a:t>.</a:t>
            </a:r>
          </a:p>
          <a:p>
            <a:pPr lvl="1">
              <a:lnSpc>
                <a:spcPct val="120000"/>
              </a:lnSpc>
              <a:buFont typeface="Wingdings" panose="05000000000000000000" pitchFamily="2" charset="2"/>
              <a:buChar char="ü"/>
            </a:pPr>
            <a:endParaRPr lang="en-US" sz="3000" dirty="0">
              <a:latin typeface="Times New Roman" panose="02020603050405020304" charset="0"/>
              <a:cs typeface="Times New Roman" panose="02020603050405020304" charset="0"/>
            </a:endParaRPr>
          </a:p>
          <a:p>
            <a:pPr marL="457200" lvl="1" indent="0">
              <a:buNone/>
            </a:pPr>
            <a:endParaRPr lang="en-US" sz="3000" dirty="0">
              <a:latin typeface="Times New Roman" panose="02020603050405020304" charset="0"/>
              <a:cs typeface="Times New Roman" panose="02020603050405020304" charset="0"/>
            </a:endParaRPr>
          </a:p>
          <a:p>
            <a:pPr marL="457200" lvl="1" indent="0">
              <a:buNone/>
            </a:pPr>
            <a:r>
              <a:rPr lang="en-US" sz="3200" b="1" dirty="0" err="1">
                <a:solidFill>
                  <a:schemeClr val="accent5"/>
                </a:solidFill>
                <a:latin typeface="Times New Roman" panose="02020603050405020304" charset="0"/>
                <a:cs typeface="Times New Roman" panose="02020603050405020304" charset="0"/>
              </a:rPr>
              <a:t>Phần</a:t>
            </a:r>
            <a:r>
              <a:rPr lang="en-US" sz="3200" b="1" dirty="0">
                <a:solidFill>
                  <a:schemeClr val="accent5"/>
                </a:solidFill>
                <a:latin typeface="Times New Roman" panose="02020603050405020304" charset="0"/>
                <a:cs typeface="Times New Roman" panose="02020603050405020304" charset="0"/>
              </a:rPr>
              <a:t> B: </a:t>
            </a:r>
            <a:r>
              <a:rPr lang="en-US" sz="3200" b="1" dirty="0" err="1">
                <a:solidFill>
                  <a:schemeClr val="accent5"/>
                </a:solidFill>
                <a:latin typeface="Times New Roman" panose="02020603050405020304" charset="0"/>
                <a:cs typeface="Times New Roman" panose="02020603050405020304" charset="0"/>
              </a:rPr>
              <a:t>Kết</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Quả</a:t>
            </a:r>
            <a:r>
              <a:rPr lang="en-US" sz="3200" b="1" dirty="0">
                <a:solidFill>
                  <a:schemeClr val="accent5"/>
                </a:solidFill>
                <a:latin typeface="Times New Roman" panose="02020603050405020304" charset="0"/>
                <a:cs typeface="Times New Roman" panose="02020603050405020304" charset="0"/>
              </a:rPr>
              <a:t> 5S </a:t>
            </a:r>
            <a:r>
              <a:rPr lang="en-US" sz="3200" b="1" dirty="0" err="1">
                <a:solidFill>
                  <a:schemeClr val="accent5"/>
                </a:solidFill>
                <a:latin typeface="Times New Roman" panose="02020603050405020304" charset="0"/>
                <a:cs typeface="Times New Roman" panose="02020603050405020304" charset="0"/>
              </a:rPr>
              <a:t>Trong</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Cuộc</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Sống</a:t>
            </a:r>
            <a:r>
              <a:rPr lang="en-US" sz="3200" b="1" dirty="0">
                <a:solidFill>
                  <a:schemeClr val="accent5"/>
                </a:solidFill>
                <a:latin typeface="Times New Roman" panose="02020603050405020304" charset="0"/>
                <a:cs typeface="Times New Roman" panose="02020603050405020304" charset="0"/>
              </a:rPr>
              <a:t> (2 </a:t>
            </a:r>
            <a:r>
              <a:rPr lang="en-US" sz="3200" b="1" dirty="0" err="1">
                <a:solidFill>
                  <a:schemeClr val="accent5"/>
                </a:solidFill>
                <a:latin typeface="Times New Roman" panose="02020603050405020304" charset="0"/>
                <a:cs typeface="Times New Roman" panose="02020603050405020304" charset="0"/>
              </a:rPr>
              <a:t>trường</a:t>
            </a:r>
            <a:r>
              <a:rPr lang="en-US" sz="3200" b="1" dirty="0">
                <a:solidFill>
                  <a:schemeClr val="accent5"/>
                </a:solidFill>
                <a:latin typeface="Times New Roman" panose="02020603050405020304" charset="0"/>
                <a:cs typeface="Times New Roman" panose="02020603050405020304" charset="0"/>
              </a:rPr>
              <a:t> </a:t>
            </a:r>
            <a:r>
              <a:rPr lang="en-US" sz="3200" b="1" dirty="0" err="1">
                <a:solidFill>
                  <a:schemeClr val="accent5"/>
                </a:solidFill>
                <a:latin typeface="Times New Roman" panose="02020603050405020304" charset="0"/>
                <a:cs typeface="Times New Roman" panose="02020603050405020304" charset="0"/>
              </a:rPr>
              <a:t>hợp</a:t>
            </a:r>
            <a:r>
              <a:rPr lang="en-US" sz="3200" b="1" dirty="0">
                <a:solidFill>
                  <a:schemeClr val="accent5"/>
                </a:solidFill>
                <a:latin typeface="Times New Roman" panose="02020603050405020304" charset="0"/>
                <a:cs typeface="Times New Roman" panose="02020603050405020304" charset="0"/>
              </a:rPr>
              <a:t>) </a:t>
            </a:r>
          </a:p>
          <a:p>
            <a:pPr marL="457200" lvl="1" indent="0">
              <a:buNone/>
            </a:pPr>
            <a:endParaRPr lang="en-US" sz="3200" b="1" dirty="0">
              <a:solidFill>
                <a:schemeClr val="accent5"/>
              </a:solidFill>
              <a:latin typeface="Times New Roman" panose="02020603050405020304" charset="0"/>
              <a:cs typeface="Times New Roman" panose="02020603050405020304" charset="0"/>
            </a:endParaRPr>
          </a:p>
          <a:p>
            <a:pPr lvl="1">
              <a:buFont typeface="Wingdings" panose="05000000000000000000" pitchFamily="2" charset="2"/>
              <a:buChar char="ü"/>
            </a:pPr>
            <a:r>
              <a:rPr lang="en-US" sz="3200" dirty="0" err="1">
                <a:latin typeface="Times New Roman" panose="02020603050405020304" charset="0"/>
                <a:cs typeface="Times New Roman" panose="02020603050405020304" charset="0"/>
              </a:rPr>
              <a:t>Hình</a:t>
            </a:r>
            <a:r>
              <a:rPr lang="en-US" sz="3200" dirty="0">
                <a:latin typeface="Times New Roman" panose="02020603050405020304" charset="0"/>
                <a:cs typeface="Times New Roman" panose="02020603050405020304" charset="0"/>
              </a:rPr>
              <a:t> </a:t>
            </a:r>
            <a:r>
              <a:rPr lang="en-US" sz="3200" dirty="0" err="1">
                <a:latin typeface="Times New Roman" panose="02020603050405020304" charset="0"/>
                <a:cs typeface="Times New Roman" panose="02020603050405020304" charset="0"/>
              </a:rPr>
              <a:t>trước</a:t>
            </a:r>
            <a:r>
              <a:rPr lang="en-US" sz="3200" dirty="0">
                <a:latin typeface="Times New Roman" panose="02020603050405020304" charset="0"/>
                <a:cs typeface="Times New Roman" panose="02020603050405020304" charset="0"/>
              </a:rPr>
              <a:t> </a:t>
            </a:r>
            <a:r>
              <a:rPr lang="en-US" sz="3200" dirty="0" err="1">
                <a:latin typeface="Times New Roman" panose="02020603050405020304" charset="0"/>
                <a:cs typeface="Times New Roman" panose="02020603050405020304" charset="0"/>
              </a:rPr>
              <a:t>khi</a:t>
            </a:r>
            <a:r>
              <a:rPr lang="en-US" sz="3200" dirty="0">
                <a:latin typeface="Times New Roman" panose="02020603050405020304" charset="0"/>
                <a:cs typeface="Times New Roman" panose="02020603050405020304" charset="0"/>
              </a:rPr>
              <a:t> 5S (</a:t>
            </a:r>
            <a:r>
              <a:rPr lang="en-US" sz="3200" dirty="0" err="1">
                <a:latin typeface="Times New Roman" panose="02020603050405020304" charset="0"/>
                <a:cs typeface="Times New Roman" panose="02020603050405020304" charset="0"/>
              </a:rPr>
              <a:t>nếu</a:t>
            </a:r>
            <a:r>
              <a:rPr lang="en-US" sz="3200" dirty="0">
                <a:latin typeface="Times New Roman" panose="02020603050405020304" charset="0"/>
                <a:cs typeface="Times New Roman" panose="02020603050405020304" charset="0"/>
              </a:rPr>
              <a:t> </a:t>
            </a:r>
            <a:r>
              <a:rPr lang="en-US" sz="3200" dirty="0" err="1">
                <a:latin typeface="Times New Roman" panose="02020603050405020304" charset="0"/>
                <a:cs typeface="Times New Roman" panose="02020603050405020304" charset="0"/>
              </a:rPr>
              <a:t>có</a:t>
            </a:r>
            <a:r>
              <a:rPr lang="en-US" sz="3200" dirty="0">
                <a:latin typeface="Times New Roman" panose="02020603050405020304" charset="0"/>
                <a:cs typeface="Times New Roman" panose="02020603050405020304" charset="0"/>
              </a:rPr>
              <a:t>)</a:t>
            </a:r>
          </a:p>
          <a:p>
            <a:pPr lvl="1">
              <a:buFont typeface="Wingdings" panose="05000000000000000000" pitchFamily="2" charset="2"/>
              <a:buChar char="ü"/>
            </a:pPr>
            <a:r>
              <a:rPr lang="en-US" sz="3200" dirty="0" err="1">
                <a:latin typeface="Times New Roman" panose="02020603050405020304" charset="0"/>
                <a:cs typeface="Times New Roman" panose="02020603050405020304" charset="0"/>
              </a:rPr>
              <a:t>Hình</a:t>
            </a:r>
            <a:r>
              <a:rPr lang="en-US" sz="3200" dirty="0">
                <a:latin typeface="Times New Roman" panose="02020603050405020304" charset="0"/>
                <a:cs typeface="Times New Roman" panose="02020603050405020304" charset="0"/>
              </a:rPr>
              <a:t> </a:t>
            </a:r>
            <a:r>
              <a:rPr lang="en-US" sz="3200" dirty="0" err="1">
                <a:latin typeface="Times New Roman" panose="02020603050405020304" charset="0"/>
                <a:cs typeface="Times New Roman" panose="02020603050405020304" charset="0"/>
              </a:rPr>
              <a:t>sau</a:t>
            </a:r>
            <a:r>
              <a:rPr lang="en-US" sz="3200" dirty="0">
                <a:latin typeface="Times New Roman" panose="02020603050405020304" charset="0"/>
                <a:cs typeface="Times New Roman" panose="02020603050405020304" charset="0"/>
              </a:rPr>
              <a:t> 5S</a:t>
            </a:r>
          </a:p>
          <a:p>
            <a:pPr marL="457200" lvl="1" indent="0">
              <a:buNone/>
            </a:pPr>
            <a:endParaRPr lang="en-US" sz="3200" dirty="0">
              <a:latin typeface="Times New Roman" panose="02020603050405020304" charset="0"/>
              <a:cs typeface="Times New Roman" panose="02020603050405020304" charset="0"/>
            </a:endParaRPr>
          </a:p>
          <a:p>
            <a:pPr marL="457200" lvl="1" indent="0">
              <a:buNone/>
            </a:pPr>
            <a:r>
              <a:rPr lang="en-US" sz="3200" b="1" dirty="0" err="1">
                <a:solidFill>
                  <a:srgbClr val="FF0000"/>
                </a:solidFill>
                <a:latin typeface="Times New Roman" panose="02020603050405020304" charset="0"/>
                <a:cs typeface="Times New Roman" panose="02020603050405020304" charset="0"/>
              </a:rPr>
              <a:t>Lưu</a:t>
            </a:r>
            <a:r>
              <a:rPr lang="en-US" sz="3200" b="1" dirty="0">
                <a:solidFill>
                  <a:srgbClr val="FF0000"/>
                </a:solidFill>
                <a:latin typeface="Times New Roman" panose="02020603050405020304" charset="0"/>
                <a:cs typeface="Times New Roman" panose="02020603050405020304" charset="0"/>
              </a:rPr>
              <a:t> ý ở </a:t>
            </a:r>
            <a:r>
              <a:rPr lang="en-US" sz="3200" b="1" dirty="0" err="1">
                <a:solidFill>
                  <a:srgbClr val="FF0000"/>
                </a:solidFill>
                <a:latin typeface="Times New Roman" panose="02020603050405020304" charset="0"/>
                <a:cs typeface="Times New Roman" panose="02020603050405020304" charset="0"/>
              </a:rPr>
              <a:t>phần</a:t>
            </a:r>
            <a:r>
              <a:rPr lang="en-US" sz="3200" b="1" dirty="0">
                <a:solidFill>
                  <a:srgbClr val="FF0000"/>
                </a:solidFill>
                <a:latin typeface="Times New Roman" panose="02020603050405020304" charset="0"/>
                <a:cs typeface="Times New Roman" panose="02020603050405020304" charset="0"/>
              </a:rPr>
              <a:t> B: </a:t>
            </a:r>
            <a:r>
              <a:rPr lang="en-US" sz="3200" b="1" dirty="0" err="1">
                <a:solidFill>
                  <a:srgbClr val="FF0000"/>
                </a:solidFill>
                <a:latin typeface="Times New Roman" panose="02020603050405020304" charset="0"/>
                <a:cs typeface="Times New Roman" panose="02020603050405020304" charset="0"/>
              </a:rPr>
              <a:t>Sinh</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viên</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quan</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sát</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thực</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tế</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xung</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quanh</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chụp</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hình</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thể</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hiện</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rõ</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thời</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gian</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địa</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điểm</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chụp</a:t>
            </a:r>
            <a:r>
              <a:rPr lang="en-US" sz="3200" b="1" dirty="0">
                <a:solidFill>
                  <a:srgbClr val="FF0000"/>
                </a:solidFill>
                <a:latin typeface="Times New Roman" panose="02020603050405020304" charset="0"/>
                <a:cs typeface="Times New Roman" panose="02020603050405020304" charset="0"/>
              </a:rPr>
              <a:t> </a:t>
            </a:r>
            <a:r>
              <a:rPr lang="en-US" sz="3200" b="1" dirty="0" err="1">
                <a:solidFill>
                  <a:srgbClr val="FF0000"/>
                </a:solidFill>
                <a:latin typeface="Times New Roman" panose="02020603050405020304" charset="0"/>
                <a:cs typeface="Times New Roman" panose="02020603050405020304" charset="0"/>
              </a:rPr>
              <a:t>hình</a:t>
            </a:r>
            <a:r>
              <a:rPr lang="en-US" sz="3200" b="1" dirty="0">
                <a:solidFill>
                  <a:srgbClr val="FF0000"/>
                </a:solidFill>
                <a:latin typeface="Times New Roman" panose="02020603050405020304" charset="0"/>
                <a:cs typeface="Times New Roman" panose="02020603050405020304" charset="0"/>
              </a:rPr>
              <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796</Words>
  <Application>Microsoft Macintosh PowerPoint</Application>
  <PresentationFormat>Widescreen</PresentationFormat>
  <Paragraphs>136</Paragraphs>
  <Slides>16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Century Gothic</vt:lpstr>
      <vt:lpstr>Times New Roman</vt:lpstr>
      <vt:lpstr>Wingdings</vt:lpstr>
      <vt:lpstr>Office Theme</vt:lpstr>
      <vt:lpstr>PowerPoint Presentation</vt:lpstr>
      <vt:lpstr>PowerPoint Presentation</vt:lpstr>
      <vt:lpstr>Kết quả thực hành Kaizen</vt:lpstr>
      <vt:lpstr>Kết quả thực hành Kaizen </vt:lpstr>
      <vt:lpstr>Quá trình thực hiện Kaizen</vt:lpstr>
      <vt:lpstr>Quá trình thực hiện Kaizen</vt:lpstr>
      <vt:lpstr>Quá trình thực hiện Kaizen</vt:lpstr>
      <vt:lpstr>KỸ NĂNG 5S  </vt:lpstr>
      <vt:lpstr>Kết quả thực hành 5S</vt:lpstr>
      <vt:lpstr>PowerPoint Presentation</vt:lpstr>
      <vt:lpstr>Ngày 7/7 đến ngày 13/7 (tuần 1)</vt:lpstr>
      <vt:lpstr>Ngày 14/7 đến ngày 21/7 (tuần 2)</vt:lpstr>
      <vt:lpstr>Ngày 22/7 đến ngày 28/7 (tuần 3)</vt:lpstr>
      <vt:lpstr>KẾT QUẢ THỰC HIỆN 5S TRONG CUỘC SỐNG DO SINH VIÊN SƯU TẦM </vt:lpstr>
      <vt:lpstr>TRƯỜNG HỢP 1: Phòng thí nghiệm của trường</vt:lpstr>
      <vt:lpstr>TRƯỜNG HỢP 2: Thư viện trường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Nguyễn Khoa</cp:lastModifiedBy>
  <cp:revision>45</cp:revision>
  <cp:lastPrinted>2020-08-14T07:17:00Z</cp:lastPrinted>
  <dcterms:created xsi:type="dcterms:W3CDTF">2020-07-28T03:18:00Z</dcterms:created>
  <dcterms:modified xsi:type="dcterms:W3CDTF">2023-03-16T11:57:19Z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50F94CED2408483DB3DC8A04E8B77B59</vt:lpwstr>
  </property>
  <property fmtid="{D5CDD505-2E9C-101B-9397-08002B2CF9AE}" pid="3" name="KSOProductBuildVer">
    <vt:lpwstr>1033-11.2.0.11191</vt:lpwstr>
  </property>
  <property fmtid="{D5CDD505-2E9C-101B-9397-08002B2CF9AE}" pid="4" name="MSIP_Label_defa4170-0d19-0005-0004-bc88714345d2_Enabled">
    <vt:lpwstr>true</vt:lpwstr>
  </property>
  <property fmtid="{D5CDD505-2E9C-101B-9397-08002B2CF9AE}" pid="5" name="MSIP_Label_defa4170-0d19-0005-0004-bc88714345d2_SetDate">
    <vt:lpwstr>2023-03-16T11:57:19Z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a5502339-31d3-49b3-91eb-b9d3c832bced</vt:lpwstr>
  </property>
  <property fmtid="{D5CDD505-2E9C-101B-9397-08002B2CF9AE}" pid="9" name="MSIP_Label_defa4170-0d19-0005-0004-bc88714345d2_ActionId">
    <vt:lpwstr>8bbafebe-a08a-4876-a893-3c52558a1866</vt:lpwstr>
  </property>
  <property fmtid="{D5CDD505-2E9C-101B-9397-08002B2CF9AE}" pid="10" name="MSIP_Label_defa4170-0d19-0005-0004-bc88714345d2_ContentBits">
    <vt:lpwstr>0</vt:lpwstr>
  </property>
</Properties>
</file>

<file path=docProps/thumbnail.jpeg>
</file>